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76" r:id="rId2"/>
  </p:sldMasterIdLst>
  <p:notesMasterIdLst>
    <p:notesMasterId r:id="rId39"/>
  </p:notesMasterIdLst>
  <p:sldIdLst>
    <p:sldId id="1287" r:id="rId3"/>
    <p:sldId id="261" r:id="rId4"/>
    <p:sldId id="732" r:id="rId5"/>
    <p:sldId id="987" r:id="rId6"/>
    <p:sldId id="1280" r:id="rId7"/>
    <p:sldId id="468" r:id="rId8"/>
    <p:sldId id="469" r:id="rId9"/>
    <p:sldId id="1290" r:id="rId10"/>
    <p:sldId id="1307" r:id="rId11"/>
    <p:sldId id="311" r:id="rId12"/>
    <p:sldId id="1308" r:id="rId13"/>
    <p:sldId id="313" r:id="rId14"/>
    <p:sldId id="314" r:id="rId15"/>
    <p:sldId id="315" r:id="rId16"/>
    <p:sldId id="316" r:id="rId17"/>
    <p:sldId id="317" r:id="rId18"/>
    <p:sldId id="318" r:id="rId19"/>
    <p:sldId id="1309" r:id="rId20"/>
    <p:sldId id="319" r:id="rId21"/>
    <p:sldId id="321" r:id="rId22"/>
    <p:sldId id="322" r:id="rId23"/>
    <p:sldId id="323" r:id="rId24"/>
    <p:sldId id="1293" r:id="rId25"/>
    <p:sldId id="1292" r:id="rId26"/>
    <p:sldId id="1285" r:id="rId27"/>
    <p:sldId id="1310" r:id="rId28"/>
    <p:sldId id="1311" r:id="rId29"/>
    <p:sldId id="1312" r:id="rId30"/>
    <p:sldId id="1313" r:id="rId31"/>
    <p:sldId id="1314" r:id="rId32"/>
    <p:sldId id="1315" r:id="rId33"/>
    <p:sldId id="1317" r:id="rId34"/>
    <p:sldId id="1316" r:id="rId35"/>
    <p:sldId id="1322" r:id="rId36"/>
    <p:sldId id="1323" r:id="rId37"/>
    <p:sldId id="1324" r:id="rId38"/>
  </p:sldIdLst>
  <p:sldSz cx="12192000" cy="6858000"/>
  <p:notesSz cx="6858000" cy="9144000"/>
  <p:embeddedFontLst>
    <p:embeddedFont>
      <p:font typeface="Calibri" panose="020F0502020204030204" pitchFamily="34" charset="0"/>
      <p:regular r:id="rId40"/>
      <p:bold r:id="rId41"/>
      <p:italic r:id="rId42"/>
      <p:boldItalic r:id="rId43"/>
    </p:embeddedFont>
    <p:embeddedFont>
      <p:font typeface="Calibri Light" panose="020F0302020204030204" pitchFamily="34" charset="0"/>
      <p:regular r:id="rId44"/>
      <p:italic r:id="rId45"/>
    </p:embeddedFont>
    <p:embeddedFont>
      <p:font typeface="Cambria Math" panose="02040503050406030204" pitchFamily="18" charset="0"/>
      <p:regular r:id="rId46"/>
    </p:embeddedFont>
    <p:embeddedFont>
      <p:font typeface="Montserrat" panose="00000500000000000000" pitchFamily="2" charset="0"/>
      <p:regular r:id="rId47"/>
      <p:bold r:id="rId48"/>
      <p:italic r:id="rId49"/>
      <p:boldItalic r:id="rId50"/>
    </p:embeddedFont>
    <p:embeddedFont>
      <p:font typeface="Montserrat SemiBold" panose="00000700000000000000" pitchFamily="2" charset="0"/>
      <p:bold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E6E6E6"/>
    <a:srgbClr val="FF9F1C"/>
    <a:srgbClr val="1942A6"/>
    <a:srgbClr val="7B93CC"/>
    <a:srgbClr val="9D399D"/>
    <a:srgbClr val="F0D5CF"/>
    <a:srgbClr val="FF56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131" autoAdjust="0"/>
    <p:restoredTop sz="95226" autoAdjust="0"/>
  </p:normalViewPr>
  <p:slideViewPr>
    <p:cSldViewPr snapToGrid="0" snapToObjects="1">
      <p:cViewPr varScale="1">
        <p:scale>
          <a:sx n="114" d="100"/>
          <a:sy n="114" d="100"/>
        </p:scale>
        <p:origin x="12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5.fntdata"/><Relationship Id="rId52" Type="http://schemas.openxmlformats.org/officeDocument/2006/relationships/font" Target="fonts/font1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7.fntdata"/><Relationship Id="rId20" Type="http://schemas.openxmlformats.org/officeDocument/2006/relationships/slide" Target="slides/slide18.xml"/><Relationship Id="rId41" Type="http://schemas.openxmlformats.org/officeDocument/2006/relationships/font" Target="fonts/font2.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0.fntdata"/></Relationships>
</file>

<file path=ppt/media/image1.png>
</file>

<file path=ppt/media/image10.pn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1.png>
</file>

<file path=ppt/media/image4.png>
</file>

<file path=ppt/media/image40.png>
</file>

<file path=ppt/media/image5.png>
</file>

<file path=ppt/media/image50.png>
</file>

<file path=ppt/media/image51.png>
</file>

<file path=ppt/media/image6.png>
</file>

<file path=ppt/media/image6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latin typeface="Calibri"/>
                <a:ea typeface="Calibri"/>
                <a:cs typeface="Calibri"/>
                <a:sym typeface="Calibri"/>
              </a:defRPr>
            </a:lvl9pPr>
          </a:lstStyle>
          <a:p>
            <a:endParaRPr/>
          </a:p>
        </p:txBody>
      </p:sp>
    </p:spTree>
    <p:extLst>
      <p:ext uri="{BB962C8B-B14F-4D97-AF65-F5344CB8AC3E}">
        <p14:creationId xmlns:p14="http://schemas.microsoft.com/office/powerpoint/2010/main" val="145774804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70CF9D4-6142-441F-9CC7-B111E5F3C8F7}"/>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A8BD84C9-C47B-4688-9E12-08B97B78CB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83306C19-EDB8-45AC-A06D-1C6E7A4688A4}"/>
              </a:ext>
            </a:extLst>
          </p:cNvPr>
          <p:cNvSpPr>
            <a:spLocks noGrp="1"/>
          </p:cNvSpPr>
          <p:nvPr>
            <p:ph type="dt" sz="half" idx="10"/>
          </p:nvPr>
        </p:nvSpPr>
        <p:spPr/>
        <p:txBody>
          <a:bodyPr/>
          <a:lstStyle/>
          <a:p>
            <a:fld id="{8E7E9FA1-3201-4CFE-B59E-2CC3904A385B}" type="datetimeFigureOut">
              <a:rPr lang="ru-RU" smtClean="0"/>
              <a:t>17.04.2022</a:t>
            </a:fld>
            <a:endParaRPr lang="ru-RU"/>
          </a:p>
        </p:txBody>
      </p:sp>
      <p:sp>
        <p:nvSpPr>
          <p:cNvPr id="5" name="Нижний колонтитул 4">
            <a:extLst>
              <a:ext uri="{FF2B5EF4-FFF2-40B4-BE49-F238E27FC236}">
                <a16:creationId xmlns:a16="http://schemas.microsoft.com/office/drawing/2014/main" id="{19420566-273E-44F3-9CE4-498C94861A3E}"/>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96D2815-D915-46BB-8E74-27731C3228F5}"/>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1573268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62DE03E-921D-4B71-9894-652B786F0EF3}"/>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D279575F-2318-430B-A3C7-280A00723CBF}"/>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51D7F357-B243-4712-AB7A-F0C6E60AA727}"/>
              </a:ext>
            </a:extLst>
          </p:cNvPr>
          <p:cNvSpPr>
            <a:spLocks noGrp="1"/>
          </p:cNvSpPr>
          <p:nvPr>
            <p:ph type="dt" sz="half" idx="10"/>
          </p:nvPr>
        </p:nvSpPr>
        <p:spPr/>
        <p:txBody>
          <a:bodyPr/>
          <a:lstStyle/>
          <a:p>
            <a:fld id="{8E7E9FA1-3201-4CFE-B59E-2CC3904A385B}" type="datetimeFigureOut">
              <a:rPr lang="ru-RU" smtClean="0"/>
              <a:t>17.04.2022</a:t>
            </a:fld>
            <a:endParaRPr lang="ru-RU"/>
          </a:p>
        </p:txBody>
      </p:sp>
      <p:sp>
        <p:nvSpPr>
          <p:cNvPr id="5" name="Нижний колонтитул 4">
            <a:extLst>
              <a:ext uri="{FF2B5EF4-FFF2-40B4-BE49-F238E27FC236}">
                <a16:creationId xmlns:a16="http://schemas.microsoft.com/office/drawing/2014/main" id="{D43082FC-CA95-4D75-B66C-561D51CC32F3}"/>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B50573C-42FA-4875-8D00-243C2A886580}"/>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2327358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E45DC263-2243-4775-9DD9-3D4006A07E0C}"/>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59D7DE7F-6F3E-45F8-BCCB-1A39543D162F}"/>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DE95832-C46F-4E70-8D36-2D6C6305C50F}"/>
              </a:ext>
            </a:extLst>
          </p:cNvPr>
          <p:cNvSpPr>
            <a:spLocks noGrp="1"/>
          </p:cNvSpPr>
          <p:nvPr>
            <p:ph type="dt" sz="half" idx="10"/>
          </p:nvPr>
        </p:nvSpPr>
        <p:spPr/>
        <p:txBody>
          <a:bodyPr/>
          <a:lstStyle/>
          <a:p>
            <a:fld id="{8E7E9FA1-3201-4CFE-B59E-2CC3904A385B}" type="datetimeFigureOut">
              <a:rPr lang="ru-RU" smtClean="0"/>
              <a:t>17.04.2022</a:t>
            </a:fld>
            <a:endParaRPr lang="ru-RU"/>
          </a:p>
        </p:txBody>
      </p:sp>
      <p:sp>
        <p:nvSpPr>
          <p:cNvPr id="5" name="Нижний колонтитул 4">
            <a:extLst>
              <a:ext uri="{FF2B5EF4-FFF2-40B4-BE49-F238E27FC236}">
                <a16:creationId xmlns:a16="http://schemas.microsoft.com/office/drawing/2014/main" id="{8AB8BEBA-10F7-420F-850F-8C895A1E5136}"/>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75B1847-01D3-4BFB-9989-12EDDB18BADF}"/>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2289836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AEDA6-8E64-4860-BD20-BF9F5809194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5F1FD35-DB38-4881-8899-C4D24C54DC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04A7DD-7582-4FDF-BDE9-D813EE69B15F}"/>
              </a:ext>
            </a:extLst>
          </p:cNvPr>
          <p:cNvSpPr>
            <a:spLocks noGrp="1"/>
          </p:cNvSpPr>
          <p:nvPr>
            <p:ph type="dt" sz="half" idx="10"/>
          </p:nvPr>
        </p:nvSpPr>
        <p:spPr/>
        <p:txBody>
          <a:bodyPr/>
          <a:lstStyle/>
          <a:p>
            <a:fld id="{325DE89E-6964-4EC5-AA30-CEE41B040663}" type="datetimeFigureOut">
              <a:rPr lang="en-US" smtClean="0"/>
              <a:t>4/17/2022</a:t>
            </a:fld>
            <a:endParaRPr lang="en-US"/>
          </a:p>
        </p:txBody>
      </p:sp>
      <p:sp>
        <p:nvSpPr>
          <p:cNvPr id="5" name="Footer Placeholder 4">
            <a:extLst>
              <a:ext uri="{FF2B5EF4-FFF2-40B4-BE49-F238E27FC236}">
                <a16:creationId xmlns:a16="http://schemas.microsoft.com/office/drawing/2014/main" id="{CBD112CB-B773-47C4-8A5B-8BCD13EEE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D8543-0C1A-44D8-AF2F-73662C06AAD0}"/>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8038739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C28B9-8755-45A3-B57E-80102AFBDB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C15F04-49FC-4DF0-B9A3-ECDD025455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751E70-0D1C-4663-9A56-9C678517B73A}"/>
              </a:ext>
            </a:extLst>
          </p:cNvPr>
          <p:cNvSpPr>
            <a:spLocks noGrp="1"/>
          </p:cNvSpPr>
          <p:nvPr>
            <p:ph type="dt" sz="half" idx="10"/>
          </p:nvPr>
        </p:nvSpPr>
        <p:spPr/>
        <p:txBody>
          <a:bodyPr/>
          <a:lstStyle/>
          <a:p>
            <a:fld id="{325DE89E-6964-4EC5-AA30-CEE41B040663}" type="datetimeFigureOut">
              <a:rPr lang="en-US" smtClean="0"/>
              <a:t>4/17/2022</a:t>
            </a:fld>
            <a:endParaRPr lang="en-US"/>
          </a:p>
        </p:txBody>
      </p:sp>
      <p:sp>
        <p:nvSpPr>
          <p:cNvPr id="5" name="Footer Placeholder 4">
            <a:extLst>
              <a:ext uri="{FF2B5EF4-FFF2-40B4-BE49-F238E27FC236}">
                <a16:creationId xmlns:a16="http://schemas.microsoft.com/office/drawing/2014/main" id="{E12E7A67-7C7A-406F-AED1-1FA60257AD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3024C2-B8C2-470F-A918-517D1DD3CF74}"/>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23246526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6CB0F-13CB-4F4D-92A5-8093BFD552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9BB41E4-5391-485D-9081-639632AC28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820603-342D-4D02-A6EA-400FDE3D2D0B}"/>
              </a:ext>
            </a:extLst>
          </p:cNvPr>
          <p:cNvSpPr>
            <a:spLocks noGrp="1"/>
          </p:cNvSpPr>
          <p:nvPr>
            <p:ph type="dt" sz="half" idx="10"/>
          </p:nvPr>
        </p:nvSpPr>
        <p:spPr/>
        <p:txBody>
          <a:bodyPr/>
          <a:lstStyle/>
          <a:p>
            <a:fld id="{325DE89E-6964-4EC5-AA30-CEE41B040663}" type="datetimeFigureOut">
              <a:rPr lang="en-US" smtClean="0"/>
              <a:t>4/17/2022</a:t>
            </a:fld>
            <a:endParaRPr lang="en-US"/>
          </a:p>
        </p:txBody>
      </p:sp>
      <p:sp>
        <p:nvSpPr>
          <p:cNvPr id="5" name="Footer Placeholder 4">
            <a:extLst>
              <a:ext uri="{FF2B5EF4-FFF2-40B4-BE49-F238E27FC236}">
                <a16:creationId xmlns:a16="http://schemas.microsoft.com/office/drawing/2014/main" id="{FD5E159C-CB66-49A2-A29C-1103460F24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4ABF9C-985B-4B39-BECA-069775D6D13C}"/>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8299579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2050C-258D-495A-AF47-4F25D42091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C114C1-4A81-4397-BD15-A61C4D417F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E9488C-CEDA-41F2-986E-FD21BA4E009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A44FCF3-45BF-4F32-9AED-8E50D3E64902}"/>
              </a:ext>
            </a:extLst>
          </p:cNvPr>
          <p:cNvSpPr>
            <a:spLocks noGrp="1"/>
          </p:cNvSpPr>
          <p:nvPr>
            <p:ph type="dt" sz="half" idx="10"/>
          </p:nvPr>
        </p:nvSpPr>
        <p:spPr/>
        <p:txBody>
          <a:bodyPr/>
          <a:lstStyle/>
          <a:p>
            <a:fld id="{325DE89E-6964-4EC5-AA30-CEE41B040663}" type="datetimeFigureOut">
              <a:rPr lang="en-US" smtClean="0"/>
              <a:t>4/17/2022</a:t>
            </a:fld>
            <a:endParaRPr lang="en-US"/>
          </a:p>
        </p:txBody>
      </p:sp>
      <p:sp>
        <p:nvSpPr>
          <p:cNvPr id="6" name="Footer Placeholder 5">
            <a:extLst>
              <a:ext uri="{FF2B5EF4-FFF2-40B4-BE49-F238E27FC236}">
                <a16:creationId xmlns:a16="http://schemas.microsoft.com/office/drawing/2014/main" id="{B8711266-ED54-44B7-8482-34B8C9C63F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9DBCD9-FA3C-4F5B-BFC1-49A816EC4E22}"/>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25200204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002C4-4E2F-4702-B02C-BB244E82BA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AA2CB4E-5EC6-4341-A20B-FE41DED1E2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795C79-0547-4E92-9A11-12E77E7DB8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0CA4C4D-13BD-4F7E-BF38-BC5ED45021F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E9732F-6819-45E4-BB4C-41138FE42B1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3D2252-B35B-4B92-A505-DB32792CE41D}"/>
              </a:ext>
            </a:extLst>
          </p:cNvPr>
          <p:cNvSpPr>
            <a:spLocks noGrp="1"/>
          </p:cNvSpPr>
          <p:nvPr>
            <p:ph type="dt" sz="half" idx="10"/>
          </p:nvPr>
        </p:nvSpPr>
        <p:spPr/>
        <p:txBody>
          <a:bodyPr/>
          <a:lstStyle/>
          <a:p>
            <a:fld id="{325DE89E-6964-4EC5-AA30-CEE41B040663}" type="datetimeFigureOut">
              <a:rPr lang="en-US" smtClean="0"/>
              <a:t>4/17/2022</a:t>
            </a:fld>
            <a:endParaRPr lang="en-US"/>
          </a:p>
        </p:txBody>
      </p:sp>
      <p:sp>
        <p:nvSpPr>
          <p:cNvPr id="8" name="Footer Placeholder 7">
            <a:extLst>
              <a:ext uri="{FF2B5EF4-FFF2-40B4-BE49-F238E27FC236}">
                <a16:creationId xmlns:a16="http://schemas.microsoft.com/office/drawing/2014/main" id="{08523605-4142-4FE7-83B0-35337342C1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DA1CF69-88C6-4ACD-99B3-1E8B7AB5D9D8}"/>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22850701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BFE60-CFC6-432C-BCA8-AB1C523498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455BE14-B49B-4A75-AAF9-8A21C3D6C4EB}"/>
              </a:ext>
            </a:extLst>
          </p:cNvPr>
          <p:cNvSpPr>
            <a:spLocks noGrp="1"/>
          </p:cNvSpPr>
          <p:nvPr>
            <p:ph type="dt" sz="half" idx="10"/>
          </p:nvPr>
        </p:nvSpPr>
        <p:spPr/>
        <p:txBody>
          <a:bodyPr/>
          <a:lstStyle/>
          <a:p>
            <a:fld id="{325DE89E-6964-4EC5-AA30-CEE41B040663}" type="datetimeFigureOut">
              <a:rPr lang="en-US" smtClean="0"/>
              <a:t>4/17/2022</a:t>
            </a:fld>
            <a:endParaRPr lang="en-US"/>
          </a:p>
        </p:txBody>
      </p:sp>
      <p:sp>
        <p:nvSpPr>
          <p:cNvPr id="4" name="Footer Placeholder 3">
            <a:extLst>
              <a:ext uri="{FF2B5EF4-FFF2-40B4-BE49-F238E27FC236}">
                <a16:creationId xmlns:a16="http://schemas.microsoft.com/office/drawing/2014/main" id="{348E6795-0307-4394-96DC-7505D8EF25A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134F04F-CD0E-4983-A512-2DEED58E70DC}"/>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39475361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0DA649-D5D8-43CC-A547-86C04D283EDF}"/>
              </a:ext>
            </a:extLst>
          </p:cNvPr>
          <p:cNvSpPr>
            <a:spLocks noGrp="1"/>
          </p:cNvSpPr>
          <p:nvPr>
            <p:ph type="dt" sz="half" idx="10"/>
          </p:nvPr>
        </p:nvSpPr>
        <p:spPr/>
        <p:txBody>
          <a:bodyPr/>
          <a:lstStyle/>
          <a:p>
            <a:fld id="{325DE89E-6964-4EC5-AA30-CEE41B040663}" type="datetimeFigureOut">
              <a:rPr lang="en-US" smtClean="0"/>
              <a:t>4/17/2022</a:t>
            </a:fld>
            <a:endParaRPr lang="en-US"/>
          </a:p>
        </p:txBody>
      </p:sp>
      <p:sp>
        <p:nvSpPr>
          <p:cNvPr id="3" name="Footer Placeholder 2">
            <a:extLst>
              <a:ext uri="{FF2B5EF4-FFF2-40B4-BE49-F238E27FC236}">
                <a16:creationId xmlns:a16="http://schemas.microsoft.com/office/drawing/2014/main" id="{6E574BA6-DD8B-4C63-AD64-301BA72E90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B1A965D-7295-4DD0-8D90-AB64448AC985}"/>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34253508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464E8-9120-4C41-B5FC-6B4CFA2212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A4C9A8D-B930-4D03-8421-B8B29406ED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F3F56D3-F161-4ED1-8620-9410AEF228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22EB7C-1B38-4155-A704-16AF69A1E83F}"/>
              </a:ext>
            </a:extLst>
          </p:cNvPr>
          <p:cNvSpPr>
            <a:spLocks noGrp="1"/>
          </p:cNvSpPr>
          <p:nvPr>
            <p:ph type="dt" sz="half" idx="10"/>
          </p:nvPr>
        </p:nvSpPr>
        <p:spPr/>
        <p:txBody>
          <a:bodyPr/>
          <a:lstStyle/>
          <a:p>
            <a:fld id="{325DE89E-6964-4EC5-AA30-CEE41B040663}" type="datetimeFigureOut">
              <a:rPr lang="en-US" smtClean="0"/>
              <a:t>4/17/2022</a:t>
            </a:fld>
            <a:endParaRPr lang="en-US"/>
          </a:p>
        </p:txBody>
      </p:sp>
      <p:sp>
        <p:nvSpPr>
          <p:cNvPr id="6" name="Footer Placeholder 5">
            <a:extLst>
              <a:ext uri="{FF2B5EF4-FFF2-40B4-BE49-F238E27FC236}">
                <a16:creationId xmlns:a16="http://schemas.microsoft.com/office/drawing/2014/main" id="{756C21FB-1864-49CA-AC9F-1EAC4B5BA7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65D9AA-75CA-4003-9614-0438506B93F4}"/>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833196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D785E31-5EE4-4031-8DAA-64044DE0836F}"/>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EAAB51F7-AD05-4812-9AEE-F0A7A18CE345}"/>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E39D8A6-338D-4A25-B834-B4A942E94EFE}"/>
              </a:ext>
            </a:extLst>
          </p:cNvPr>
          <p:cNvSpPr>
            <a:spLocks noGrp="1"/>
          </p:cNvSpPr>
          <p:nvPr>
            <p:ph type="dt" sz="half" idx="10"/>
          </p:nvPr>
        </p:nvSpPr>
        <p:spPr/>
        <p:txBody>
          <a:bodyPr/>
          <a:lstStyle/>
          <a:p>
            <a:fld id="{8E7E9FA1-3201-4CFE-B59E-2CC3904A385B}" type="datetimeFigureOut">
              <a:rPr lang="ru-RU" smtClean="0"/>
              <a:t>17.04.2022</a:t>
            </a:fld>
            <a:endParaRPr lang="ru-RU"/>
          </a:p>
        </p:txBody>
      </p:sp>
      <p:sp>
        <p:nvSpPr>
          <p:cNvPr id="5" name="Нижний колонтитул 4">
            <a:extLst>
              <a:ext uri="{FF2B5EF4-FFF2-40B4-BE49-F238E27FC236}">
                <a16:creationId xmlns:a16="http://schemas.microsoft.com/office/drawing/2014/main" id="{CC93547E-E0C5-4326-ADC3-C43A6781B1A5}"/>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C267DB44-D3F4-429C-AB2C-E561CB263BD7}"/>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41098397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F6EC-7080-463B-A1AC-1229A3E7E3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9065340-38A2-470B-BD5D-CB504873D3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52A733-F9BE-4118-8189-B50AC41703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906EDB-2CC4-4999-94F9-6F8C79824DD9}"/>
              </a:ext>
            </a:extLst>
          </p:cNvPr>
          <p:cNvSpPr>
            <a:spLocks noGrp="1"/>
          </p:cNvSpPr>
          <p:nvPr>
            <p:ph type="dt" sz="half" idx="10"/>
          </p:nvPr>
        </p:nvSpPr>
        <p:spPr/>
        <p:txBody>
          <a:bodyPr/>
          <a:lstStyle/>
          <a:p>
            <a:fld id="{325DE89E-6964-4EC5-AA30-CEE41B040663}" type="datetimeFigureOut">
              <a:rPr lang="en-US" smtClean="0"/>
              <a:t>4/17/2022</a:t>
            </a:fld>
            <a:endParaRPr lang="en-US"/>
          </a:p>
        </p:txBody>
      </p:sp>
      <p:sp>
        <p:nvSpPr>
          <p:cNvPr id="6" name="Footer Placeholder 5">
            <a:extLst>
              <a:ext uri="{FF2B5EF4-FFF2-40B4-BE49-F238E27FC236}">
                <a16:creationId xmlns:a16="http://schemas.microsoft.com/office/drawing/2014/main" id="{E45D39B1-164C-4E84-A4C1-42472FB3D8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0315DA-9347-4388-A62F-3567D161FFD8}"/>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15815660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8163C-2128-4C58-B2D7-D8C2ECC910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FF0CE9A-B5AC-481C-A1A9-D00B6A0D69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A841F7-4ED4-428E-B275-16DD1E54DBB0}"/>
              </a:ext>
            </a:extLst>
          </p:cNvPr>
          <p:cNvSpPr>
            <a:spLocks noGrp="1"/>
          </p:cNvSpPr>
          <p:nvPr>
            <p:ph type="dt" sz="half" idx="10"/>
          </p:nvPr>
        </p:nvSpPr>
        <p:spPr/>
        <p:txBody>
          <a:bodyPr/>
          <a:lstStyle/>
          <a:p>
            <a:fld id="{325DE89E-6964-4EC5-AA30-CEE41B040663}" type="datetimeFigureOut">
              <a:rPr lang="en-US" smtClean="0"/>
              <a:t>4/17/2022</a:t>
            </a:fld>
            <a:endParaRPr lang="en-US"/>
          </a:p>
        </p:txBody>
      </p:sp>
      <p:sp>
        <p:nvSpPr>
          <p:cNvPr id="5" name="Footer Placeholder 4">
            <a:extLst>
              <a:ext uri="{FF2B5EF4-FFF2-40B4-BE49-F238E27FC236}">
                <a16:creationId xmlns:a16="http://schemas.microsoft.com/office/drawing/2014/main" id="{6C79BCC1-9102-47D5-AA28-AC67C70BED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56AEC7-9532-4111-9F18-A500CA2287D2}"/>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20668478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F438623-987D-43C9-9840-4DE8F9C6EA2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90A514D-8CC0-4353-9DC3-CA7DBE07395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188FA3-3A37-4B41-B4F0-B69C0884A691}"/>
              </a:ext>
            </a:extLst>
          </p:cNvPr>
          <p:cNvSpPr>
            <a:spLocks noGrp="1"/>
          </p:cNvSpPr>
          <p:nvPr>
            <p:ph type="dt" sz="half" idx="10"/>
          </p:nvPr>
        </p:nvSpPr>
        <p:spPr/>
        <p:txBody>
          <a:bodyPr/>
          <a:lstStyle/>
          <a:p>
            <a:fld id="{325DE89E-6964-4EC5-AA30-CEE41B040663}" type="datetimeFigureOut">
              <a:rPr lang="en-US" smtClean="0"/>
              <a:t>4/17/2022</a:t>
            </a:fld>
            <a:endParaRPr lang="en-US"/>
          </a:p>
        </p:txBody>
      </p:sp>
      <p:sp>
        <p:nvSpPr>
          <p:cNvPr id="5" name="Footer Placeholder 4">
            <a:extLst>
              <a:ext uri="{FF2B5EF4-FFF2-40B4-BE49-F238E27FC236}">
                <a16:creationId xmlns:a16="http://schemas.microsoft.com/office/drawing/2014/main" id="{F9D0D789-7F9A-4107-A75B-2352ADB743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5F3EB2-DB66-422C-B9BA-C4CD98366F2C}"/>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2737147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980BB85-69F4-4080-A77B-EECE9C1BE170}"/>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E001A13A-6D46-453F-BAB2-4BAD520A28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CC488E4D-D5CA-49EC-B38E-714DAC9C6890}"/>
              </a:ext>
            </a:extLst>
          </p:cNvPr>
          <p:cNvSpPr>
            <a:spLocks noGrp="1"/>
          </p:cNvSpPr>
          <p:nvPr>
            <p:ph type="dt" sz="half" idx="10"/>
          </p:nvPr>
        </p:nvSpPr>
        <p:spPr/>
        <p:txBody>
          <a:bodyPr/>
          <a:lstStyle/>
          <a:p>
            <a:fld id="{8E7E9FA1-3201-4CFE-B59E-2CC3904A385B}" type="datetimeFigureOut">
              <a:rPr lang="ru-RU" smtClean="0"/>
              <a:t>17.04.2022</a:t>
            </a:fld>
            <a:endParaRPr lang="ru-RU"/>
          </a:p>
        </p:txBody>
      </p:sp>
      <p:sp>
        <p:nvSpPr>
          <p:cNvPr id="5" name="Нижний колонтитул 4">
            <a:extLst>
              <a:ext uri="{FF2B5EF4-FFF2-40B4-BE49-F238E27FC236}">
                <a16:creationId xmlns:a16="http://schemas.microsoft.com/office/drawing/2014/main" id="{5B8CB60D-9BAE-4973-973B-4C6853AB5CD3}"/>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99C6DFA2-C663-4447-B1F9-BB6A38C33F8A}"/>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2751660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D99C6E8-AF90-4703-A9FA-9A65E134A119}"/>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292C6401-88FE-47FD-A731-DD657AEEC6A1}"/>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DAD3D0E6-298D-4282-8913-20026FB74A2F}"/>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205D25A3-27E5-4E98-8C5A-B2B0697A7DBA}"/>
              </a:ext>
            </a:extLst>
          </p:cNvPr>
          <p:cNvSpPr>
            <a:spLocks noGrp="1"/>
          </p:cNvSpPr>
          <p:nvPr>
            <p:ph type="dt" sz="half" idx="10"/>
          </p:nvPr>
        </p:nvSpPr>
        <p:spPr/>
        <p:txBody>
          <a:bodyPr/>
          <a:lstStyle/>
          <a:p>
            <a:fld id="{8E7E9FA1-3201-4CFE-B59E-2CC3904A385B}" type="datetimeFigureOut">
              <a:rPr lang="ru-RU" smtClean="0"/>
              <a:t>17.04.2022</a:t>
            </a:fld>
            <a:endParaRPr lang="ru-RU"/>
          </a:p>
        </p:txBody>
      </p:sp>
      <p:sp>
        <p:nvSpPr>
          <p:cNvPr id="6" name="Нижний колонтитул 5">
            <a:extLst>
              <a:ext uri="{FF2B5EF4-FFF2-40B4-BE49-F238E27FC236}">
                <a16:creationId xmlns:a16="http://schemas.microsoft.com/office/drawing/2014/main" id="{0D63F4A1-44B5-41E4-B96B-51C286B37E53}"/>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E96F89BA-5274-4D7F-A22B-03488DE518C4}"/>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3685075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DC0A037-7520-4515-B45B-E8BD71A13310}"/>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5E742552-6925-46F5-A258-858B909F17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90D3C8B9-BC17-42B1-9536-626041E4B07A}"/>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09F04948-91DA-4B89-B095-A18DE466FD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6512104A-EB67-4275-8DE6-7CA0254DD844}"/>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2ECE6559-6BBF-4F82-812F-26DCBE157D99}"/>
              </a:ext>
            </a:extLst>
          </p:cNvPr>
          <p:cNvSpPr>
            <a:spLocks noGrp="1"/>
          </p:cNvSpPr>
          <p:nvPr>
            <p:ph type="dt" sz="half" idx="10"/>
          </p:nvPr>
        </p:nvSpPr>
        <p:spPr/>
        <p:txBody>
          <a:bodyPr/>
          <a:lstStyle/>
          <a:p>
            <a:fld id="{8E7E9FA1-3201-4CFE-B59E-2CC3904A385B}" type="datetimeFigureOut">
              <a:rPr lang="ru-RU" smtClean="0"/>
              <a:t>17.04.2022</a:t>
            </a:fld>
            <a:endParaRPr lang="ru-RU"/>
          </a:p>
        </p:txBody>
      </p:sp>
      <p:sp>
        <p:nvSpPr>
          <p:cNvPr id="8" name="Нижний колонтитул 7">
            <a:extLst>
              <a:ext uri="{FF2B5EF4-FFF2-40B4-BE49-F238E27FC236}">
                <a16:creationId xmlns:a16="http://schemas.microsoft.com/office/drawing/2014/main" id="{0C43346E-31FD-437F-8433-ED2A4FFA2911}"/>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59BB8E7B-DEEF-4F36-AC1E-1ADBCD8181B2}"/>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4146828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93D8A9B-DDEE-472D-98C8-342D02A24664}"/>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7E891E0F-5CBA-4701-9802-49F747FD7C83}"/>
              </a:ext>
            </a:extLst>
          </p:cNvPr>
          <p:cNvSpPr>
            <a:spLocks noGrp="1"/>
          </p:cNvSpPr>
          <p:nvPr>
            <p:ph type="dt" sz="half" idx="10"/>
          </p:nvPr>
        </p:nvSpPr>
        <p:spPr/>
        <p:txBody>
          <a:bodyPr/>
          <a:lstStyle/>
          <a:p>
            <a:fld id="{8E7E9FA1-3201-4CFE-B59E-2CC3904A385B}" type="datetimeFigureOut">
              <a:rPr lang="ru-RU" smtClean="0"/>
              <a:t>17.04.2022</a:t>
            </a:fld>
            <a:endParaRPr lang="ru-RU"/>
          </a:p>
        </p:txBody>
      </p:sp>
      <p:sp>
        <p:nvSpPr>
          <p:cNvPr id="4" name="Нижний колонтитул 3">
            <a:extLst>
              <a:ext uri="{FF2B5EF4-FFF2-40B4-BE49-F238E27FC236}">
                <a16:creationId xmlns:a16="http://schemas.microsoft.com/office/drawing/2014/main" id="{CDDB64FE-FE57-4FE5-A383-911D9E8B2633}"/>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2480F91C-FC09-444F-8303-0A51AAC90725}"/>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78553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C4DC091D-E20B-43AF-85A6-D06B098A5765}"/>
              </a:ext>
            </a:extLst>
          </p:cNvPr>
          <p:cNvSpPr>
            <a:spLocks noGrp="1"/>
          </p:cNvSpPr>
          <p:nvPr>
            <p:ph type="dt" sz="half" idx="10"/>
          </p:nvPr>
        </p:nvSpPr>
        <p:spPr/>
        <p:txBody>
          <a:bodyPr/>
          <a:lstStyle/>
          <a:p>
            <a:fld id="{8E7E9FA1-3201-4CFE-B59E-2CC3904A385B}" type="datetimeFigureOut">
              <a:rPr lang="ru-RU" smtClean="0"/>
              <a:t>17.04.2022</a:t>
            </a:fld>
            <a:endParaRPr lang="ru-RU"/>
          </a:p>
        </p:txBody>
      </p:sp>
      <p:sp>
        <p:nvSpPr>
          <p:cNvPr id="3" name="Нижний колонтитул 2">
            <a:extLst>
              <a:ext uri="{FF2B5EF4-FFF2-40B4-BE49-F238E27FC236}">
                <a16:creationId xmlns:a16="http://schemas.microsoft.com/office/drawing/2014/main" id="{7256F216-F3C5-4473-B251-72A6A8FB0A56}"/>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0510FE17-D12B-4940-A9BA-F5142885EE84}"/>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2081544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FB74CF-2BF5-499E-835A-8CD87C61F71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2FA49E46-BCFA-4A8B-A9EC-8431848085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F973AFB1-BE5F-4F23-82EA-A9E2EDCFC1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1EA59952-DF38-4E91-AC68-8C3C221171D0}"/>
              </a:ext>
            </a:extLst>
          </p:cNvPr>
          <p:cNvSpPr>
            <a:spLocks noGrp="1"/>
          </p:cNvSpPr>
          <p:nvPr>
            <p:ph type="dt" sz="half" idx="10"/>
          </p:nvPr>
        </p:nvSpPr>
        <p:spPr/>
        <p:txBody>
          <a:bodyPr/>
          <a:lstStyle/>
          <a:p>
            <a:fld id="{8E7E9FA1-3201-4CFE-B59E-2CC3904A385B}" type="datetimeFigureOut">
              <a:rPr lang="ru-RU" smtClean="0"/>
              <a:t>17.04.2022</a:t>
            </a:fld>
            <a:endParaRPr lang="ru-RU"/>
          </a:p>
        </p:txBody>
      </p:sp>
      <p:sp>
        <p:nvSpPr>
          <p:cNvPr id="6" name="Нижний колонтитул 5">
            <a:extLst>
              <a:ext uri="{FF2B5EF4-FFF2-40B4-BE49-F238E27FC236}">
                <a16:creationId xmlns:a16="http://schemas.microsoft.com/office/drawing/2014/main" id="{9A2383BB-619B-4187-A5BC-042AE98CE6C5}"/>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522BE86-61A8-405E-B05C-9ED660BAE21D}"/>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438914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E85C4CA-FD62-44D2-81B3-AB78C84EB41C}"/>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564F94F9-A9E5-4C0A-BC98-D38C5AA9AC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F788FB35-2220-4ACE-970D-43F2556CC6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8ECB7B7F-DA8E-4AED-B458-D0634CB1B4AF}"/>
              </a:ext>
            </a:extLst>
          </p:cNvPr>
          <p:cNvSpPr>
            <a:spLocks noGrp="1"/>
          </p:cNvSpPr>
          <p:nvPr>
            <p:ph type="dt" sz="half" idx="10"/>
          </p:nvPr>
        </p:nvSpPr>
        <p:spPr/>
        <p:txBody>
          <a:bodyPr/>
          <a:lstStyle/>
          <a:p>
            <a:fld id="{8E7E9FA1-3201-4CFE-B59E-2CC3904A385B}" type="datetimeFigureOut">
              <a:rPr lang="ru-RU" smtClean="0"/>
              <a:t>17.04.2022</a:t>
            </a:fld>
            <a:endParaRPr lang="ru-RU"/>
          </a:p>
        </p:txBody>
      </p:sp>
      <p:sp>
        <p:nvSpPr>
          <p:cNvPr id="6" name="Нижний колонтитул 5">
            <a:extLst>
              <a:ext uri="{FF2B5EF4-FFF2-40B4-BE49-F238E27FC236}">
                <a16:creationId xmlns:a16="http://schemas.microsoft.com/office/drawing/2014/main" id="{90F43AE8-ADD4-4B08-B8BC-39D66C3AEF68}"/>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434F0B5B-F0B4-42E7-AEF3-F79F9477181B}"/>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472741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C3E1944-26C3-41F2-9AC9-82569296AE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AD855009-06D1-457C-AA16-D256E4C895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2319EE4-DC46-41D9-BA81-50318AE273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7E9FA1-3201-4CFE-B59E-2CC3904A385B}" type="datetimeFigureOut">
              <a:rPr lang="ru-RU" smtClean="0"/>
              <a:t>17.04.2022</a:t>
            </a:fld>
            <a:endParaRPr lang="ru-RU"/>
          </a:p>
        </p:txBody>
      </p:sp>
      <p:sp>
        <p:nvSpPr>
          <p:cNvPr id="5" name="Нижний колонтитул 4">
            <a:extLst>
              <a:ext uri="{FF2B5EF4-FFF2-40B4-BE49-F238E27FC236}">
                <a16:creationId xmlns:a16="http://schemas.microsoft.com/office/drawing/2014/main" id="{0F15DEA4-AA2E-4600-8609-2131E0FB2B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FCE62007-BA97-4721-9442-9F52017CED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8DFB81-B4D1-4C46-8DB6-75181515BA6D}" type="slidenum">
              <a:rPr lang="ru-RU" smtClean="0"/>
              <a:t>‹#›</a:t>
            </a:fld>
            <a:endParaRPr lang="ru-RU"/>
          </a:p>
        </p:txBody>
      </p:sp>
    </p:spTree>
    <p:extLst>
      <p:ext uri="{BB962C8B-B14F-4D97-AF65-F5344CB8AC3E}">
        <p14:creationId xmlns:p14="http://schemas.microsoft.com/office/powerpoint/2010/main" val="339900593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72FC68-B79E-4F27-875A-BED694E418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6BB92F4-F0A1-491A-BAF7-399CCBDC45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6DF89F-3661-448B-A4AE-0C62513876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5DE89E-6964-4EC5-AA30-CEE41B040663}" type="datetimeFigureOut">
              <a:rPr lang="en-US" smtClean="0"/>
              <a:t>4/17/2022</a:t>
            </a:fld>
            <a:endParaRPr lang="en-US"/>
          </a:p>
        </p:txBody>
      </p:sp>
      <p:sp>
        <p:nvSpPr>
          <p:cNvPr id="5" name="Footer Placeholder 4">
            <a:extLst>
              <a:ext uri="{FF2B5EF4-FFF2-40B4-BE49-F238E27FC236}">
                <a16:creationId xmlns:a16="http://schemas.microsoft.com/office/drawing/2014/main" id="{6A5E35F9-CC07-4538-BCA4-16A3FE5ED4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918CE8B-7131-413E-B33D-2537B3906F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7A140F-569D-498A-BAD5-6B619829493D}" type="slidenum">
              <a:rPr lang="en-US" smtClean="0"/>
              <a:t>‹#›</a:t>
            </a:fld>
            <a:endParaRPr lang="en-US"/>
          </a:p>
        </p:txBody>
      </p:sp>
    </p:spTree>
    <p:extLst>
      <p:ext uri="{BB962C8B-B14F-4D97-AF65-F5344CB8AC3E}">
        <p14:creationId xmlns:p14="http://schemas.microsoft.com/office/powerpoint/2010/main" val="1676885219"/>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61.png"/><Relationship Id="rId5" Type="http://schemas.openxmlformats.org/officeDocument/2006/relationships/image" Target="../media/image51.png"/><Relationship Id="rId4" Type="http://schemas.openxmlformats.org/officeDocument/2006/relationships/image" Target="../media/image40.png"/></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2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flickr.com/photos/pasa/6757993805" TargetMode="External"/><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hyperlink" Target="https://www.kaggle.com/ljanjughazyan/cars1"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www.altexsoft.com/case-studies/travel/altexsoft-creates-unique-data-science-and-analytics-based-fare-predictor-tool-to-forecast-price-movements/" TargetMode="External"/><Relationship Id="rId2" Type="http://schemas.openxmlformats.org/officeDocument/2006/relationships/hyperlink" Target="https://www.altexsoft.com/case-studies/" TargetMode="External"/><Relationship Id="rId1" Type="http://schemas.openxmlformats.org/officeDocument/2006/relationships/slideLayout" Target="../slideLayouts/slideLayout2.xml"/><Relationship Id="rId4" Type="http://schemas.openxmlformats.org/officeDocument/2006/relationships/hyperlink" Target="https://www.altexsoft.com/blog/datascience/data-science-and-ai-in-the-travel-industry-9-real-life-use-case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altexsoft.com/blog/business/price-forecasting-machine-learning-based-approaches-applied-to-electricity-flights-hotels-real-estate-and-stock-pricing/" TargetMode="Externa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2" y="1633727"/>
            <a:ext cx="4759498" cy="1515873"/>
            <a:chOff x="544022" y="1501647"/>
            <a:chExt cx="4759498" cy="1515873"/>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2" y="1501647"/>
              <a:ext cx="4759498"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PROJECT CARD </a:t>
              </a:r>
            </a:p>
          </p:txBody>
        </p:sp>
        <p:cxnSp>
          <p:nvCxnSpPr>
            <p:cNvPr id="5" name="Прямая соединительная линия 4"/>
            <p:cNvCxnSpPr/>
            <p:nvPr/>
          </p:nvCxnSpPr>
          <p:spPr>
            <a:xfrm>
              <a:off x="544022" y="3017520"/>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20222" y="4170263"/>
            <a:ext cx="1222548" cy="228600"/>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1690370" y="447385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25546732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368678" y="117674"/>
            <a:ext cx="8224906" cy="523220"/>
          </a:xfrm>
          <a:prstGeom prst="rect">
            <a:avLst/>
          </a:prstGeom>
        </p:spPr>
        <p:txBody>
          <a:bodyPr wrap="square">
            <a:spAutoFit/>
          </a:bodyPr>
          <a:lstStyle/>
          <a:p>
            <a:pPr>
              <a:buClrTx/>
            </a:pPr>
            <a:r>
              <a:rPr lang="en-US" sz="2800" b="1" kern="1200" dirty="0">
                <a:solidFill>
                  <a:srgbClr val="FF9900"/>
                </a:solidFill>
                <a:latin typeface="Montserrat" charset="0"/>
                <a:ea typeface="+mn-ea"/>
                <a:cs typeface="+mn-cs"/>
              </a:rPr>
              <a:t>MULTIPLE LINEAR REGRESSION: INTUITION</a:t>
            </a:r>
          </a:p>
        </p:txBody>
      </p:sp>
      <p:sp>
        <p:nvSpPr>
          <p:cNvPr id="7" name="Content Placeholder 2"/>
          <p:cNvSpPr txBox="1">
            <a:spLocks/>
          </p:cNvSpPr>
          <p:nvPr/>
        </p:nvSpPr>
        <p:spPr>
          <a:xfrm>
            <a:off x="439700" y="1278900"/>
            <a:ext cx="11472900"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CA" sz="1800" dirty="0">
                <a:latin typeface="Montserrat" charset="0"/>
                <a:ea typeface="Montserrat" charset="0"/>
                <a:cs typeface="Montserrat" charset="0"/>
              </a:rPr>
              <a:t>Multiple Linear Regression: examines relationship between more than two variables.</a:t>
            </a:r>
          </a:p>
          <a:p>
            <a:pPr marL="342900" indent="-342900" algn="l">
              <a:buFont typeface="Arial" panose="020B0604020202020204" pitchFamily="34" charset="0"/>
              <a:buChar char="•"/>
            </a:pPr>
            <a:r>
              <a:rPr lang="en-CA" sz="1800" dirty="0">
                <a:latin typeface="Montserrat" charset="0"/>
                <a:ea typeface="Montserrat" charset="0"/>
                <a:cs typeface="Montserrat" charset="0"/>
              </a:rPr>
              <a:t>Recall that Simple Linear regression is a statistical model that examines linear relationship between two variables only.</a:t>
            </a:r>
          </a:p>
          <a:p>
            <a:pPr marL="342900" indent="-342900" algn="l">
              <a:buFont typeface="Arial" panose="020B0604020202020204" pitchFamily="34" charset="0"/>
              <a:buChar char="•"/>
            </a:pPr>
            <a:r>
              <a:rPr lang="en-CA" sz="1800" dirty="0">
                <a:latin typeface="Montserrat" charset="0"/>
                <a:ea typeface="Montserrat" charset="0"/>
                <a:cs typeface="Montserrat" charset="0"/>
              </a:rPr>
              <a:t>Each independent variable has its own corresponding coefficient.</a:t>
            </a:r>
          </a:p>
          <a:p>
            <a:pPr marL="342900" indent="-342900" algn="l">
              <a:buFont typeface="Arial" panose="020B0604020202020204" pitchFamily="34" charset="0"/>
              <a:buChar char="•"/>
            </a:pPr>
            <a:endParaRPr lang="en-CA" sz="1800" dirty="0">
              <a:latin typeface="Montserrat" charset="0"/>
              <a:ea typeface="Montserrat" charset="0"/>
              <a:cs typeface="Montserrat" charset="0"/>
            </a:endParaRPr>
          </a:p>
          <a:p>
            <a:pPr fontAlgn="base"/>
            <a:endParaRPr lang="en-CA" sz="1800" dirty="0"/>
          </a:p>
        </p:txBody>
      </p:sp>
      <mc:AlternateContent xmlns:mc="http://schemas.openxmlformats.org/markup-compatibility/2006" xmlns:a14="http://schemas.microsoft.com/office/drawing/2010/main">
        <mc:Choice Requires="a14">
          <p:sp>
            <p:nvSpPr>
              <p:cNvPr id="27" name="TextBox 26"/>
              <p:cNvSpPr txBox="1"/>
              <p:nvPr/>
            </p:nvSpPr>
            <p:spPr>
              <a:xfrm>
                <a:off x="2937237" y="2908519"/>
                <a:ext cx="7246599"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CA" sz="3600" b="0" i="1" smtClean="0">
                          <a:latin typeface="Cambria Math" panose="02040503050406030204" pitchFamily="18" charset="0"/>
                        </a:rPr>
                        <m:t>𝑦</m:t>
                      </m:r>
                      <m:r>
                        <a:rPr lang="en-CA" sz="3600" b="0" i="1" smtClean="0">
                          <a:latin typeface="Cambria Math" panose="02040503050406030204" pitchFamily="18" charset="0"/>
                        </a:rPr>
                        <m:t>=</m:t>
                      </m:r>
                      <m:sSub>
                        <m:sSubPr>
                          <m:ctrlPr>
                            <a:rPr lang="en-CA" sz="3600" b="0" i="1" smtClean="0">
                              <a:latin typeface="Cambria Math" panose="02040503050406030204" pitchFamily="18" charset="0"/>
                            </a:rPr>
                          </m:ctrlPr>
                        </m:sSubPr>
                        <m:e>
                          <m:r>
                            <a:rPr lang="en-CA" sz="3600" b="0" i="1" smtClean="0">
                              <a:latin typeface="Cambria Math" panose="02040503050406030204" pitchFamily="18" charset="0"/>
                            </a:rPr>
                            <m:t>𝑏</m:t>
                          </m:r>
                        </m:e>
                        <m:sub>
                          <m:r>
                            <a:rPr lang="en-CA" sz="3600" b="0" i="1" smtClean="0">
                              <a:latin typeface="Cambria Math" panose="02040503050406030204" pitchFamily="18" charset="0"/>
                            </a:rPr>
                            <m:t>0</m:t>
                          </m:r>
                        </m:sub>
                      </m:sSub>
                      <m:r>
                        <a:rPr lang="en-CA" sz="3600" b="0" i="1" smtClean="0">
                          <a:latin typeface="Cambria Math" panose="02040503050406030204" pitchFamily="18" charset="0"/>
                        </a:rPr>
                        <m:t>+</m:t>
                      </m:r>
                      <m:sSub>
                        <m:sSubPr>
                          <m:ctrlPr>
                            <a:rPr lang="en-CA" sz="3600" b="0" i="1" smtClean="0">
                              <a:latin typeface="Cambria Math" panose="02040503050406030204" pitchFamily="18" charset="0"/>
                            </a:rPr>
                          </m:ctrlPr>
                        </m:sSubPr>
                        <m:e>
                          <m:r>
                            <a:rPr lang="en-CA" sz="3600" b="0" i="1" smtClean="0">
                              <a:latin typeface="Cambria Math" panose="02040503050406030204" pitchFamily="18" charset="0"/>
                            </a:rPr>
                            <m:t>𝑏</m:t>
                          </m:r>
                        </m:e>
                        <m:sub>
                          <m:r>
                            <a:rPr lang="en-CA" sz="3600" b="0" i="1" smtClean="0">
                              <a:latin typeface="Cambria Math" panose="02040503050406030204" pitchFamily="18" charset="0"/>
                            </a:rPr>
                            <m:t>1</m:t>
                          </m:r>
                        </m:sub>
                      </m:sSub>
                      <m:r>
                        <a:rPr lang="en-CA" sz="3600" b="0" i="1" smtClean="0">
                          <a:latin typeface="Cambria Math" panose="02040503050406030204" pitchFamily="18" charset="0"/>
                        </a:rPr>
                        <m:t>∗</m:t>
                      </m:r>
                      <m:sSub>
                        <m:sSubPr>
                          <m:ctrlPr>
                            <a:rPr lang="en-CA" sz="3600" b="0" i="1" smtClean="0">
                              <a:latin typeface="Cambria Math" panose="02040503050406030204" pitchFamily="18" charset="0"/>
                            </a:rPr>
                          </m:ctrlPr>
                        </m:sSubPr>
                        <m:e>
                          <m:r>
                            <a:rPr lang="en-CA" sz="3600" b="0" i="1" smtClean="0">
                              <a:latin typeface="Cambria Math" panose="02040503050406030204" pitchFamily="18" charset="0"/>
                            </a:rPr>
                            <m:t>𝑥</m:t>
                          </m:r>
                        </m:e>
                        <m:sub>
                          <m:r>
                            <a:rPr lang="en-CA" sz="3600" b="0" i="1" smtClean="0">
                              <a:latin typeface="Cambria Math" panose="02040503050406030204" pitchFamily="18" charset="0"/>
                            </a:rPr>
                            <m:t>1</m:t>
                          </m:r>
                        </m:sub>
                      </m:sSub>
                      <m:r>
                        <a:rPr lang="en-CA" sz="3600" b="0" i="1" smtClean="0">
                          <a:latin typeface="Cambria Math" panose="02040503050406030204" pitchFamily="18" charset="0"/>
                        </a:rPr>
                        <m:t>+</m:t>
                      </m:r>
                      <m:sSub>
                        <m:sSubPr>
                          <m:ctrlPr>
                            <a:rPr lang="en-CA" sz="3600" b="0" i="1" smtClean="0">
                              <a:latin typeface="Cambria Math" panose="02040503050406030204" pitchFamily="18" charset="0"/>
                            </a:rPr>
                          </m:ctrlPr>
                        </m:sSubPr>
                        <m:e>
                          <m:r>
                            <a:rPr lang="en-CA" sz="3600" b="0" i="1" smtClean="0">
                              <a:latin typeface="Cambria Math" panose="02040503050406030204" pitchFamily="18" charset="0"/>
                            </a:rPr>
                            <m:t>𝑏</m:t>
                          </m:r>
                        </m:e>
                        <m:sub>
                          <m:r>
                            <a:rPr lang="en-CA" sz="3600" b="0" i="1" smtClean="0">
                              <a:latin typeface="Cambria Math" panose="02040503050406030204" pitchFamily="18" charset="0"/>
                            </a:rPr>
                            <m:t>2</m:t>
                          </m:r>
                        </m:sub>
                      </m:sSub>
                      <m:r>
                        <a:rPr lang="en-CA" sz="3600" b="0" i="1" smtClean="0">
                          <a:latin typeface="Cambria Math" panose="02040503050406030204" pitchFamily="18" charset="0"/>
                        </a:rPr>
                        <m:t>∗</m:t>
                      </m:r>
                      <m:sSub>
                        <m:sSubPr>
                          <m:ctrlPr>
                            <a:rPr lang="en-CA" sz="3600" b="0" i="1" smtClean="0">
                              <a:latin typeface="Cambria Math" panose="02040503050406030204" pitchFamily="18" charset="0"/>
                            </a:rPr>
                          </m:ctrlPr>
                        </m:sSubPr>
                        <m:e>
                          <m:r>
                            <a:rPr lang="en-CA" sz="3600" b="0" i="1" smtClean="0">
                              <a:latin typeface="Cambria Math" panose="02040503050406030204" pitchFamily="18" charset="0"/>
                            </a:rPr>
                            <m:t>𝑥</m:t>
                          </m:r>
                        </m:e>
                        <m:sub>
                          <m:r>
                            <a:rPr lang="en-CA" sz="3600" b="0" i="1" smtClean="0">
                              <a:latin typeface="Cambria Math" panose="02040503050406030204" pitchFamily="18" charset="0"/>
                            </a:rPr>
                            <m:t>2</m:t>
                          </m:r>
                        </m:sub>
                      </m:sSub>
                      <m:r>
                        <a:rPr lang="en-CA" sz="3600" b="0" i="1" smtClean="0">
                          <a:latin typeface="Cambria Math" panose="02040503050406030204" pitchFamily="18" charset="0"/>
                        </a:rPr>
                        <m:t>+..+</m:t>
                      </m:r>
                      <m:sSub>
                        <m:sSubPr>
                          <m:ctrlPr>
                            <a:rPr lang="en-CA" sz="3600" b="0" i="1" smtClean="0">
                              <a:latin typeface="Cambria Math" panose="02040503050406030204" pitchFamily="18" charset="0"/>
                            </a:rPr>
                          </m:ctrlPr>
                        </m:sSubPr>
                        <m:e>
                          <m:r>
                            <a:rPr lang="en-CA" sz="3600" b="0" i="1" smtClean="0">
                              <a:latin typeface="Cambria Math" panose="02040503050406030204" pitchFamily="18" charset="0"/>
                            </a:rPr>
                            <m:t>𝑏</m:t>
                          </m:r>
                        </m:e>
                        <m:sub>
                          <m:r>
                            <a:rPr lang="en-CA" sz="3600" b="0" i="1" smtClean="0">
                              <a:latin typeface="Cambria Math" panose="02040503050406030204" pitchFamily="18" charset="0"/>
                            </a:rPr>
                            <m:t>𝑛</m:t>
                          </m:r>
                        </m:sub>
                      </m:sSub>
                      <m:sSub>
                        <m:sSubPr>
                          <m:ctrlPr>
                            <a:rPr lang="en-CA" sz="3600" b="0" i="1" smtClean="0">
                              <a:latin typeface="Cambria Math" panose="02040503050406030204" pitchFamily="18" charset="0"/>
                            </a:rPr>
                          </m:ctrlPr>
                        </m:sSubPr>
                        <m:e>
                          <m:r>
                            <a:rPr lang="en-CA" sz="3600" b="0" i="1" smtClean="0">
                              <a:latin typeface="Cambria Math" panose="02040503050406030204" pitchFamily="18" charset="0"/>
                            </a:rPr>
                            <m:t>𝑥</m:t>
                          </m:r>
                        </m:e>
                        <m:sub>
                          <m:r>
                            <a:rPr lang="en-CA" sz="3600" b="0" i="1" smtClean="0">
                              <a:latin typeface="Cambria Math" panose="02040503050406030204" pitchFamily="18" charset="0"/>
                            </a:rPr>
                            <m:t>𝑛</m:t>
                          </m:r>
                        </m:sub>
                      </m:sSub>
                    </m:oMath>
                  </m:oMathPara>
                </a14:m>
                <a:endParaRPr lang="en-CA" sz="3600" dirty="0"/>
              </a:p>
            </p:txBody>
          </p:sp>
        </mc:Choice>
        <mc:Fallback xmlns="">
          <p:sp>
            <p:nvSpPr>
              <p:cNvPr id="27" name="TextBox 26"/>
              <p:cNvSpPr txBox="1">
                <a:spLocks noRot="1" noChangeAspect="1" noMove="1" noResize="1" noEditPoints="1" noAdjustHandles="1" noChangeArrowheads="1" noChangeShapeType="1" noTextEdit="1"/>
              </p:cNvSpPr>
              <p:nvPr/>
            </p:nvSpPr>
            <p:spPr>
              <a:xfrm>
                <a:off x="2937237" y="2908519"/>
                <a:ext cx="7246599" cy="553998"/>
              </a:xfrm>
              <a:prstGeom prst="rect">
                <a:avLst/>
              </a:prstGeom>
              <a:blipFill rotWithShape="0">
                <a:blip r:embed="rId3"/>
                <a:stretch>
                  <a:fillRect/>
                </a:stretch>
              </a:blipFill>
            </p:spPr>
            <p:txBody>
              <a:bodyPr/>
              <a:lstStyle/>
              <a:p>
                <a:r>
                  <a:rPr lang="en-CA">
                    <a:noFill/>
                  </a:rPr>
                  <a:t> </a:t>
                </a:r>
              </a:p>
            </p:txBody>
          </p:sp>
        </mc:Fallback>
      </mc:AlternateContent>
      <p:cxnSp>
        <p:nvCxnSpPr>
          <p:cNvPr id="28" name="Curved Connector 27"/>
          <p:cNvCxnSpPr/>
          <p:nvPr/>
        </p:nvCxnSpPr>
        <p:spPr>
          <a:xfrm rot="16200000" flipV="1">
            <a:off x="5822306" y="3434462"/>
            <a:ext cx="1264494" cy="1264094"/>
          </a:xfrm>
          <a:prstGeom prst="curvedConnector3">
            <a:avLst/>
          </a:prstGeom>
          <a:ln w="38100">
            <a:solidFill>
              <a:srgbClr val="FF99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6383590" y="4775924"/>
            <a:ext cx="4535943" cy="1200329"/>
          </a:xfrm>
          <a:prstGeom prst="rect">
            <a:avLst/>
          </a:prstGeom>
          <a:noFill/>
        </p:spPr>
        <p:txBody>
          <a:bodyPr wrap="square" rtlCol="0">
            <a:spAutoFit/>
          </a:bodyPr>
          <a:lstStyle/>
          <a:p>
            <a:r>
              <a:rPr lang="en-CA" sz="2400" b="1" dirty="0">
                <a:solidFill>
                  <a:schemeClr val="tx1"/>
                </a:solidFill>
              </a:rPr>
              <a:t>INDEPENDENT VARIABLES</a:t>
            </a:r>
          </a:p>
          <a:p>
            <a:r>
              <a:rPr lang="en-CA" sz="2400" b="1" dirty="0">
                <a:solidFill>
                  <a:schemeClr val="tx1"/>
                </a:solidFill>
              </a:rPr>
              <a:t>(ENGINE SIZE, MPG, MAKE, MODEL, YEAR..ETC)</a:t>
            </a:r>
          </a:p>
        </p:txBody>
      </p:sp>
      <p:cxnSp>
        <p:nvCxnSpPr>
          <p:cNvPr id="30" name="Curved Connector 29"/>
          <p:cNvCxnSpPr/>
          <p:nvPr/>
        </p:nvCxnSpPr>
        <p:spPr>
          <a:xfrm rot="5400000" flipH="1" flipV="1">
            <a:off x="6937801" y="3806147"/>
            <a:ext cx="1270008" cy="515210"/>
          </a:xfrm>
          <a:prstGeom prst="curvedConnector3">
            <a:avLst/>
          </a:prstGeom>
          <a:ln w="38100">
            <a:solidFill>
              <a:srgbClr val="FF99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urved Connector 30"/>
          <p:cNvCxnSpPr/>
          <p:nvPr/>
        </p:nvCxnSpPr>
        <p:spPr>
          <a:xfrm flipV="1">
            <a:off x="7572805" y="3581401"/>
            <a:ext cx="2409395" cy="1117355"/>
          </a:xfrm>
          <a:prstGeom prst="curvedConnector3">
            <a:avLst/>
          </a:prstGeom>
          <a:ln w="38100">
            <a:solidFill>
              <a:srgbClr val="FF990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1110633" y="4699118"/>
            <a:ext cx="3966150" cy="830997"/>
          </a:xfrm>
          <a:prstGeom prst="rect">
            <a:avLst/>
          </a:prstGeom>
          <a:noFill/>
        </p:spPr>
        <p:txBody>
          <a:bodyPr wrap="none" rtlCol="0">
            <a:spAutoFit/>
          </a:bodyPr>
          <a:lstStyle/>
          <a:p>
            <a:pPr algn="ctr"/>
            <a:r>
              <a:rPr lang="en-CA" sz="2400" b="1" dirty="0">
                <a:solidFill>
                  <a:schemeClr val="tx1"/>
                </a:solidFill>
              </a:rPr>
              <a:t>DEPENDANT VARIABLES</a:t>
            </a:r>
          </a:p>
          <a:p>
            <a:pPr algn="ctr"/>
            <a:r>
              <a:rPr lang="en-CA" sz="2400" b="1" dirty="0">
                <a:solidFill>
                  <a:schemeClr val="tx1"/>
                </a:solidFill>
              </a:rPr>
              <a:t>CAR PRICE ($)</a:t>
            </a:r>
          </a:p>
        </p:txBody>
      </p:sp>
      <p:cxnSp>
        <p:nvCxnSpPr>
          <p:cNvPr id="33" name="Curved Connector 32"/>
          <p:cNvCxnSpPr/>
          <p:nvPr/>
        </p:nvCxnSpPr>
        <p:spPr>
          <a:xfrm rot="5400000" flipH="1" flipV="1">
            <a:off x="2223134" y="3570277"/>
            <a:ext cx="1161226" cy="945706"/>
          </a:xfrm>
          <a:prstGeom prst="curvedConnector3">
            <a:avLst/>
          </a:prstGeom>
          <a:ln w="38100">
            <a:solidFill>
              <a:srgbClr val="FF99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08667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1" y="1380833"/>
            <a:ext cx="3757391" cy="2291281"/>
            <a:chOff x="544021" y="1808590"/>
            <a:chExt cx="5226463" cy="2291281"/>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1" y="1808590"/>
              <a:ext cx="5226463" cy="132343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REGRESSION METRICS AND KPIs</a:t>
              </a:r>
            </a:p>
          </p:txBody>
        </p:sp>
        <p:cxnSp>
          <p:nvCxnSpPr>
            <p:cNvPr id="5" name="Прямая соединительная линия 4"/>
            <p:cNvCxnSpPr/>
            <p:nvPr/>
          </p:nvCxnSpPr>
          <p:spPr>
            <a:xfrm>
              <a:off x="650015" y="4099871"/>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20221" y="4170263"/>
            <a:ext cx="2048333" cy="231596"/>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2516154" y="4525657"/>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20715137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247223" y="93620"/>
            <a:ext cx="8328606" cy="954107"/>
          </a:xfrm>
          <a:prstGeom prst="rect">
            <a:avLst/>
          </a:prstGeom>
        </p:spPr>
        <p:txBody>
          <a:bodyPr wrap="square">
            <a:spAutoFit/>
          </a:bodyPr>
          <a:lstStyle/>
          <a:p>
            <a:pPr>
              <a:buClrTx/>
            </a:pPr>
            <a:r>
              <a:rPr lang="en-US" sz="2800" b="1" kern="1200" dirty="0">
                <a:solidFill>
                  <a:srgbClr val="FF9900"/>
                </a:solidFill>
                <a:latin typeface="Montserrat" charset="0"/>
                <a:ea typeface="+mn-ea"/>
                <a:cs typeface="+mn-cs"/>
              </a:rPr>
              <a:t>REGRESSION METRICS: HOW TO ASSESS MODEL PERFORMANCE?</a:t>
            </a:r>
          </a:p>
        </p:txBody>
      </p:sp>
      <p:sp>
        <p:nvSpPr>
          <p:cNvPr id="12" name="Прямоугольник 11">
            <a:extLst>
              <a:ext uri="{FF2B5EF4-FFF2-40B4-BE49-F238E27FC236}">
                <a16:creationId xmlns:a16="http://schemas.microsoft.com/office/drawing/2014/main" id="{B4B1F363-5EFE-402E-91B7-C999DD6A5345}"/>
              </a:ext>
            </a:extLst>
          </p:cNvPr>
          <p:cNvSpPr/>
          <p:nvPr/>
        </p:nvSpPr>
        <p:spPr>
          <a:xfrm>
            <a:off x="339153" y="1054788"/>
            <a:ext cx="11716714" cy="707886"/>
          </a:xfrm>
          <a:prstGeom prst="rect">
            <a:avLst/>
          </a:prstGeom>
        </p:spPr>
        <p:txBody>
          <a:bodyPr wrap="square">
            <a:spAutoFit/>
          </a:bodyPr>
          <a:lstStyle/>
          <a:p>
            <a:pPr marL="342900" indent="-342900">
              <a:buFont typeface="Arial" panose="020B0604020202020204" pitchFamily="34" charset="0"/>
              <a:buChar char="•"/>
            </a:pPr>
            <a:r>
              <a:rPr lang="en-CA" sz="2000" dirty="0">
                <a:latin typeface="Montserrat" charset="0"/>
                <a:ea typeface="Montserrat" charset="0"/>
                <a:cs typeface="Montserrat" charset="0"/>
              </a:rPr>
              <a:t>After model fitting, we would like to assess the performance of the model by comparing model predictions to actual (True) data</a:t>
            </a:r>
          </a:p>
        </p:txBody>
      </p:sp>
      <p:sp>
        <p:nvSpPr>
          <p:cNvPr id="14" name="Slide Number Placeholder 5"/>
          <p:cNvSpPr>
            <a:spLocks noGrp="1"/>
          </p:cNvSpPr>
          <p:nvPr>
            <p:ph type="sldNum" sz="quarter" idx="12"/>
          </p:nvPr>
        </p:nvSpPr>
        <p:spPr>
          <a:xfrm>
            <a:off x="8888733" y="6246580"/>
            <a:ext cx="2844800" cy="365125"/>
          </a:xfrm>
        </p:spPr>
        <p:txBody>
          <a:bodyPr/>
          <a:lstStyle/>
          <a:p>
            <a:fld id="{B6F15528-21DE-4FAA-801E-634DDDAF4B2B}" type="slidenum">
              <a:rPr lang="en-US" smtClean="0"/>
              <a:pPr/>
              <a:t>12</a:t>
            </a:fld>
            <a:endParaRPr lang="en-US" dirty="0"/>
          </a:p>
        </p:txBody>
      </p:sp>
      <p:cxnSp>
        <p:nvCxnSpPr>
          <p:cNvPr id="22" name="Straight Connector 21"/>
          <p:cNvCxnSpPr/>
          <p:nvPr/>
        </p:nvCxnSpPr>
        <p:spPr>
          <a:xfrm>
            <a:off x="3970087" y="3759524"/>
            <a:ext cx="9368" cy="910624"/>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V="1">
            <a:off x="1482843" y="5290971"/>
            <a:ext cx="3907020" cy="25073"/>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flipV="1">
            <a:off x="1459409" y="2377132"/>
            <a:ext cx="54092" cy="2961940"/>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2034309" y="4429591"/>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6" name="Oval 25"/>
          <p:cNvSpPr/>
          <p:nvPr/>
        </p:nvSpPr>
        <p:spPr>
          <a:xfrm>
            <a:off x="2811038" y="2761627"/>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7" name="Oval 26"/>
          <p:cNvSpPr/>
          <p:nvPr/>
        </p:nvSpPr>
        <p:spPr>
          <a:xfrm>
            <a:off x="3837356" y="4429591"/>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8" name="Oval 27"/>
          <p:cNvSpPr/>
          <p:nvPr/>
        </p:nvSpPr>
        <p:spPr>
          <a:xfrm>
            <a:off x="4702859" y="2050274"/>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9" name="Oval 28"/>
          <p:cNvSpPr/>
          <p:nvPr/>
        </p:nvSpPr>
        <p:spPr>
          <a:xfrm>
            <a:off x="5913311" y="2255693"/>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32" name="Straight Connector 31"/>
          <p:cNvCxnSpPr/>
          <p:nvPr/>
        </p:nvCxnSpPr>
        <p:spPr>
          <a:xfrm flipH="1">
            <a:off x="1534296" y="2639547"/>
            <a:ext cx="4481472" cy="2466465"/>
          </a:xfrm>
          <a:prstGeom prst="line">
            <a:avLst/>
          </a:prstGeom>
          <a:ln w="57150">
            <a:solidFill>
              <a:srgbClr val="A5D9E7"/>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4852688" y="2330529"/>
            <a:ext cx="9368" cy="910624"/>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2987600" y="3027469"/>
            <a:ext cx="0" cy="1245176"/>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7" name="TextBox 36"/>
              <p:cNvSpPr txBox="1"/>
              <p:nvPr/>
            </p:nvSpPr>
            <p:spPr>
              <a:xfrm>
                <a:off x="2987163" y="1871717"/>
                <a:ext cx="1545744" cy="430887"/>
              </a:xfrm>
              <a:prstGeom prst="rect">
                <a:avLst/>
              </a:prstGeom>
              <a:noFill/>
            </p:spPr>
            <p:txBody>
              <a:bodyPr wrap="none" lIns="0" tIns="0" rIns="0" bIns="0" rtlCol="0">
                <a:spAutoFit/>
              </a:bodyPr>
              <a:lstStyle/>
              <a:p>
                <a14:m>
                  <m:oMath xmlns:m="http://schemas.openxmlformats.org/officeDocument/2006/math">
                    <m:sSub>
                      <m:sSubPr>
                        <m:ctrlPr>
                          <a:rPr lang="en-CA" sz="2800" b="1" i="1" smtClean="0">
                            <a:latin typeface="Cambria Math" panose="02040503050406030204" pitchFamily="18" charset="0"/>
                          </a:rPr>
                        </m:ctrlPr>
                      </m:sSubPr>
                      <m:e>
                        <m:r>
                          <a:rPr lang="en-CA" sz="2800" b="1" i="1" smtClean="0">
                            <a:latin typeface="Cambria Math" panose="02040503050406030204" pitchFamily="18" charset="0"/>
                          </a:rPr>
                          <m:t>𝒚</m:t>
                        </m:r>
                      </m:e>
                      <m:sub>
                        <m:r>
                          <a:rPr lang="en-CA" sz="2800" b="1" i="1" smtClean="0">
                            <a:latin typeface="Cambria Math" panose="02040503050406030204" pitchFamily="18" charset="0"/>
                          </a:rPr>
                          <m:t>𝒊</m:t>
                        </m:r>
                      </m:sub>
                    </m:sSub>
                  </m:oMath>
                </a14:m>
                <a:r>
                  <a:rPr lang="en-CA" sz="2800" b="1" dirty="0"/>
                  <a:t> (actual)</a:t>
                </a:r>
              </a:p>
            </p:txBody>
          </p:sp>
        </mc:Choice>
        <mc:Fallback xmlns="">
          <p:sp>
            <p:nvSpPr>
              <p:cNvPr id="37" name="TextBox 36"/>
              <p:cNvSpPr txBox="1">
                <a:spLocks noRot="1" noChangeAspect="1" noMove="1" noResize="1" noEditPoints="1" noAdjustHandles="1" noChangeArrowheads="1" noChangeShapeType="1" noTextEdit="1"/>
              </p:cNvSpPr>
              <p:nvPr/>
            </p:nvSpPr>
            <p:spPr>
              <a:xfrm>
                <a:off x="2987163" y="1871717"/>
                <a:ext cx="1545744" cy="430887"/>
              </a:xfrm>
              <a:prstGeom prst="rect">
                <a:avLst/>
              </a:prstGeom>
              <a:blipFill>
                <a:blip r:embed="rId2"/>
                <a:stretch>
                  <a:fillRect t="-25352" r="-21654" b="-4929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p:cNvSpPr txBox="1"/>
              <p:nvPr/>
            </p:nvSpPr>
            <p:spPr>
              <a:xfrm>
                <a:off x="4688741" y="3355015"/>
                <a:ext cx="3704091" cy="430887"/>
              </a:xfrm>
              <a:prstGeom prst="rect">
                <a:avLst/>
              </a:prstGeom>
              <a:noFill/>
            </p:spPr>
            <p:txBody>
              <a:bodyPr wrap="none" lIns="0" tIns="0" rIns="0" bIns="0" rtlCol="0">
                <a:spAutoFit/>
              </a:bodyPr>
              <a:lstStyle/>
              <a:p>
                <a14:m>
                  <m:oMath xmlns:m="http://schemas.openxmlformats.org/officeDocument/2006/math">
                    <m:sSub>
                      <m:sSubPr>
                        <m:ctrlPr>
                          <a:rPr lang="en-CA" sz="2800" b="1" i="1" smtClean="0">
                            <a:latin typeface="Cambria Math" panose="02040503050406030204" pitchFamily="18" charset="0"/>
                          </a:rPr>
                        </m:ctrlPr>
                      </m:sSubPr>
                      <m:e>
                        <m:acc>
                          <m:accPr>
                            <m:chr m:val="̂"/>
                            <m:ctrlPr>
                              <a:rPr lang="en-CA" sz="2800" b="1" i="1" smtClean="0">
                                <a:latin typeface="Cambria Math" panose="02040503050406030204" pitchFamily="18" charset="0"/>
                              </a:rPr>
                            </m:ctrlPr>
                          </m:accPr>
                          <m:e>
                            <m:r>
                              <a:rPr lang="en-CA" sz="2800" b="1" i="1" smtClean="0">
                                <a:latin typeface="Cambria Math" panose="02040503050406030204" pitchFamily="18" charset="0"/>
                              </a:rPr>
                              <m:t>𝒚</m:t>
                            </m:r>
                          </m:e>
                        </m:acc>
                      </m:e>
                      <m:sub>
                        <m:r>
                          <a:rPr lang="en-CA" sz="2800" b="1" i="1" smtClean="0">
                            <a:latin typeface="Cambria Math" panose="02040503050406030204" pitchFamily="18" charset="0"/>
                          </a:rPr>
                          <m:t>𝒊</m:t>
                        </m:r>
                      </m:sub>
                    </m:sSub>
                  </m:oMath>
                </a14:m>
                <a:r>
                  <a:rPr lang="en-CA" sz="2800" b="1" dirty="0"/>
                  <a:t>(estimated/predicted)</a:t>
                </a:r>
              </a:p>
            </p:txBody>
          </p:sp>
        </mc:Choice>
        <mc:Fallback xmlns="">
          <p:sp>
            <p:nvSpPr>
              <p:cNvPr id="38" name="TextBox 37"/>
              <p:cNvSpPr txBox="1">
                <a:spLocks noRot="1" noChangeAspect="1" noMove="1" noResize="1" noEditPoints="1" noAdjustHandles="1" noChangeArrowheads="1" noChangeShapeType="1" noTextEdit="1"/>
              </p:cNvSpPr>
              <p:nvPr/>
            </p:nvSpPr>
            <p:spPr>
              <a:xfrm>
                <a:off x="4688741" y="3355015"/>
                <a:ext cx="3704091" cy="430887"/>
              </a:xfrm>
              <a:prstGeom prst="rect">
                <a:avLst/>
              </a:prstGeom>
              <a:blipFill rotWithShape="0">
                <a:blip r:embed="rId4"/>
                <a:stretch>
                  <a:fillRect t="-23944" r="-1809" b="-50704"/>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39" name="TextBox 38"/>
              <p:cNvSpPr txBox="1"/>
              <p:nvPr/>
            </p:nvSpPr>
            <p:spPr>
              <a:xfrm>
                <a:off x="7267227" y="2582031"/>
                <a:ext cx="4749570"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CA" sz="2800" b="1" i="1" smtClean="0">
                          <a:latin typeface="Cambria Math" panose="02040503050406030204" pitchFamily="18" charset="0"/>
                        </a:rPr>
                        <m:t>𝑹𝒆𝒔𝒊𝒅𝒖𝒂𝒍𝒔</m:t>
                      </m:r>
                      <m:r>
                        <a:rPr lang="en-CA" sz="2800" b="1" i="1" smtClean="0">
                          <a:latin typeface="Cambria Math" panose="02040503050406030204" pitchFamily="18" charset="0"/>
                        </a:rPr>
                        <m:t> (</m:t>
                      </m:r>
                      <m:r>
                        <a:rPr lang="en-CA" sz="2800" b="1" i="1" smtClean="0">
                          <a:latin typeface="Cambria Math" panose="02040503050406030204" pitchFamily="18" charset="0"/>
                        </a:rPr>
                        <m:t>𝑬𝒓𝒓𝒐𝒓</m:t>
                      </m:r>
                      <m:r>
                        <a:rPr lang="en-CA" sz="2800" b="1" i="1" smtClean="0">
                          <a:latin typeface="Cambria Math" panose="02040503050406030204" pitchFamily="18" charset="0"/>
                        </a:rPr>
                        <m:t>)=</m:t>
                      </m:r>
                      <m:sSub>
                        <m:sSubPr>
                          <m:ctrlPr>
                            <a:rPr lang="en-CA" sz="2800" b="1" i="1">
                              <a:latin typeface="Cambria Math" panose="02040503050406030204" pitchFamily="18" charset="0"/>
                            </a:rPr>
                          </m:ctrlPr>
                        </m:sSubPr>
                        <m:e>
                          <m:acc>
                            <m:accPr>
                              <m:chr m:val="̂"/>
                              <m:ctrlPr>
                                <a:rPr lang="en-CA" sz="2800" b="1" i="1">
                                  <a:latin typeface="Cambria Math" panose="02040503050406030204" pitchFamily="18" charset="0"/>
                                </a:rPr>
                              </m:ctrlPr>
                            </m:accPr>
                            <m:e>
                              <m:r>
                                <a:rPr lang="en-CA" sz="2800" b="1" i="1">
                                  <a:latin typeface="Cambria Math" panose="02040503050406030204" pitchFamily="18" charset="0"/>
                                </a:rPr>
                                <m:t>𝒚</m:t>
                              </m:r>
                            </m:e>
                          </m:acc>
                        </m:e>
                        <m:sub>
                          <m:r>
                            <a:rPr lang="en-CA" sz="2800" b="1" i="1">
                              <a:latin typeface="Cambria Math" panose="02040503050406030204" pitchFamily="18" charset="0"/>
                            </a:rPr>
                            <m:t>𝒊</m:t>
                          </m:r>
                        </m:sub>
                      </m:sSub>
                      <m:r>
                        <a:rPr lang="en-CA" sz="2800" b="1" i="0" smtClean="0">
                          <a:latin typeface="Cambria Math" panose="02040503050406030204" pitchFamily="18" charset="0"/>
                        </a:rPr>
                        <m:t>−</m:t>
                      </m:r>
                      <m:sSub>
                        <m:sSubPr>
                          <m:ctrlPr>
                            <a:rPr lang="en-CA" sz="2800" b="1" i="1" smtClean="0">
                              <a:latin typeface="Cambria Math" panose="02040503050406030204" pitchFamily="18" charset="0"/>
                            </a:rPr>
                          </m:ctrlPr>
                        </m:sSubPr>
                        <m:e>
                          <m:r>
                            <a:rPr lang="en-CA" sz="2800" b="1" i="0" smtClean="0">
                              <a:latin typeface="Cambria Math" panose="02040503050406030204" pitchFamily="18" charset="0"/>
                            </a:rPr>
                            <m:t>𝐲</m:t>
                          </m:r>
                        </m:e>
                        <m:sub>
                          <m:r>
                            <a:rPr lang="en-CA" sz="2800" b="1" i="1" smtClean="0">
                              <a:latin typeface="Cambria Math" panose="02040503050406030204" pitchFamily="18" charset="0"/>
                            </a:rPr>
                            <m:t>𝒊</m:t>
                          </m:r>
                        </m:sub>
                      </m:sSub>
                    </m:oMath>
                  </m:oMathPara>
                </a14:m>
                <a:endParaRPr lang="en-CA" sz="2800" b="1" dirty="0"/>
              </a:p>
            </p:txBody>
          </p:sp>
        </mc:Choice>
        <mc:Fallback xmlns="">
          <p:sp>
            <p:nvSpPr>
              <p:cNvPr id="39" name="TextBox 38"/>
              <p:cNvSpPr txBox="1">
                <a:spLocks noRot="1" noChangeAspect="1" noMove="1" noResize="1" noEditPoints="1" noAdjustHandles="1" noChangeArrowheads="1" noChangeShapeType="1" noTextEdit="1"/>
              </p:cNvSpPr>
              <p:nvPr/>
            </p:nvSpPr>
            <p:spPr>
              <a:xfrm>
                <a:off x="7267227" y="2582031"/>
                <a:ext cx="4749570" cy="430887"/>
              </a:xfrm>
              <a:prstGeom prst="rect">
                <a:avLst/>
              </a:prstGeom>
              <a:blipFill rotWithShape="0">
                <a:blip r:embed="rId5"/>
                <a:stretch>
                  <a:fillRect/>
                </a:stretch>
              </a:blipFill>
            </p:spPr>
            <p:txBody>
              <a:bodyPr/>
              <a:lstStyle/>
              <a:p>
                <a:r>
                  <a:rPr lang="en-CA">
                    <a:noFill/>
                  </a:rPr>
                  <a:t> </a:t>
                </a:r>
              </a:p>
            </p:txBody>
          </p:sp>
        </mc:Fallback>
      </mc:AlternateContent>
      <p:sp>
        <p:nvSpPr>
          <p:cNvPr id="41" name="Oval 40"/>
          <p:cNvSpPr/>
          <p:nvPr/>
        </p:nvSpPr>
        <p:spPr>
          <a:xfrm>
            <a:off x="4750407" y="2109369"/>
            <a:ext cx="189104" cy="175175"/>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Oval 41"/>
          <p:cNvSpPr/>
          <p:nvPr/>
        </p:nvSpPr>
        <p:spPr>
          <a:xfrm>
            <a:off x="4767504" y="3130520"/>
            <a:ext cx="189104" cy="175175"/>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43" name="Rectangle 42"/>
              <p:cNvSpPr/>
              <p:nvPr/>
            </p:nvSpPr>
            <p:spPr>
              <a:xfrm>
                <a:off x="3496488" y="2474109"/>
                <a:ext cx="1443023"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CA" sz="3200" b="1" i="1" smtClean="0">
                          <a:latin typeface="Cambria Math" panose="02040503050406030204" pitchFamily="18" charset="0"/>
                        </a:rPr>
                        <m:t>𝑬𝒓𝒓𝒐𝒓</m:t>
                      </m:r>
                    </m:oMath>
                  </m:oMathPara>
                </a14:m>
                <a:endParaRPr lang="en-CA" sz="3200" b="1" dirty="0"/>
              </a:p>
            </p:txBody>
          </p:sp>
        </mc:Choice>
        <mc:Fallback xmlns="">
          <p:sp>
            <p:nvSpPr>
              <p:cNvPr id="43" name="Rectangle 42"/>
              <p:cNvSpPr>
                <a:spLocks noRot="1" noChangeAspect="1" noMove="1" noResize="1" noEditPoints="1" noAdjustHandles="1" noChangeArrowheads="1" noChangeShapeType="1" noTextEdit="1"/>
              </p:cNvSpPr>
              <p:nvPr/>
            </p:nvSpPr>
            <p:spPr>
              <a:xfrm>
                <a:off x="3496488" y="2474109"/>
                <a:ext cx="1443023" cy="584775"/>
              </a:xfrm>
              <a:prstGeom prst="rect">
                <a:avLst/>
              </a:prstGeom>
              <a:blipFill rotWithShape="0">
                <a:blip r:embed="rId6"/>
                <a:stretch>
                  <a:fillRect/>
                </a:stretch>
              </a:blipFill>
            </p:spPr>
            <p:txBody>
              <a:bodyPr/>
              <a:lstStyle/>
              <a:p>
                <a:r>
                  <a:rPr lang="en-CA">
                    <a:noFill/>
                  </a:rPr>
                  <a:t> </a:t>
                </a:r>
              </a:p>
            </p:txBody>
          </p:sp>
        </mc:Fallback>
      </mc:AlternateContent>
      <p:sp>
        <p:nvSpPr>
          <p:cNvPr id="34" name="TextBox 33">
            <a:extLst>
              <a:ext uri="{FF2B5EF4-FFF2-40B4-BE49-F238E27FC236}">
                <a16:creationId xmlns:a16="http://schemas.microsoft.com/office/drawing/2014/main" id="{811762A7-88AC-422B-8F73-F9329B1E60FE}"/>
              </a:ext>
            </a:extLst>
          </p:cNvPr>
          <p:cNvSpPr txBox="1"/>
          <p:nvPr/>
        </p:nvSpPr>
        <p:spPr>
          <a:xfrm>
            <a:off x="2922953" y="5316044"/>
            <a:ext cx="2731398" cy="461665"/>
          </a:xfrm>
          <a:prstGeom prst="rect">
            <a:avLst/>
          </a:prstGeom>
          <a:noFill/>
        </p:spPr>
        <p:txBody>
          <a:bodyPr wrap="square" rtlCol="0">
            <a:spAutoFit/>
          </a:bodyPr>
          <a:lstStyle/>
          <a:p>
            <a:r>
              <a:rPr lang="en-CA" sz="2400" b="1" dirty="0"/>
              <a:t>ENGINE SIZE</a:t>
            </a:r>
          </a:p>
        </p:txBody>
      </p:sp>
      <p:sp>
        <p:nvSpPr>
          <p:cNvPr id="40" name="TextBox 39">
            <a:extLst>
              <a:ext uri="{FF2B5EF4-FFF2-40B4-BE49-F238E27FC236}">
                <a16:creationId xmlns:a16="http://schemas.microsoft.com/office/drawing/2014/main" id="{EA294AEF-F4CF-421E-B865-0D53DE0A2764}"/>
              </a:ext>
            </a:extLst>
          </p:cNvPr>
          <p:cNvSpPr txBox="1"/>
          <p:nvPr/>
        </p:nvSpPr>
        <p:spPr>
          <a:xfrm rot="16200000">
            <a:off x="-116" y="3393919"/>
            <a:ext cx="2340705" cy="461665"/>
          </a:xfrm>
          <a:prstGeom prst="rect">
            <a:avLst/>
          </a:prstGeom>
          <a:noFill/>
        </p:spPr>
        <p:txBody>
          <a:bodyPr wrap="none" rtlCol="0">
            <a:spAutoFit/>
          </a:bodyPr>
          <a:lstStyle/>
          <a:p>
            <a:r>
              <a:rPr lang="en-CA" sz="2400" b="1" dirty="0"/>
              <a:t>CAR PRICE ($)</a:t>
            </a:r>
          </a:p>
        </p:txBody>
      </p:sp>
    </p:spTree>
    <p:extLst>
      <p:ext uri="{BB962C8B-B14F-4D97-AF65-F5344CB8AC3E}">
        <p14:creationId xmlns:p14="http://schemas.microsoft.com/office/powerpoint/2010/main" val="1260541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additive="base">
                                        <p:cTn id="13" dur="500" fill="hold"/>
                                        <p:tgtEl>
                                          <p:spTgt spid="35"/>
                                        </p:tgtEl>
                                        <p:attrNameLst>
                                          <p:attrName>ppt_x</p:attrName>
                                        </p:attrNameLst>
                                      </p:cBhvr>
                                      <p:tavLst>
                                        <p:tav tm="0">
                                          <p:val>
                                            <p:strVal val="#ppt_x"/>
                                          </p:val>
                                        </p:tav>
                                        <p:tav tm="100000">
                                          <p:val>
                                            <p:strVal val="#ppt_x"/>
                                          </p:val>
                                        </p:tav>
                                      </p:tavLst>
                                    </p:anim>
                                    <p:anim calcmode="lin" valueType="num">
                                      <p:cBhvr additive="base">
                                        <p:cTn id="14" dur="500" fill="hold"/>
                                        <p:tgtEl>
                                          <p:spTgt spid="35"/>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500" fill="hold"/>
                                        <p:tgtEl>
                                          <p:spTgt spid="22"/>
                                        </p:tgtEl>
                                        <p:attrNameLst>
                                          <p:attrName>ppt_x</p:attrName>
                                        </p:attrNameLst>
                                      </p:cBhvr>
                                      <p:tavLst>
                                        <p:tav tm="0">
                                          <p:val>
                                            <p:strVal val="#ppt_x"/>
                                          </p:val>
                                        </p:tav>
                                        <p:tav tm="100000">
                                          <p:val>
                                            <p:strVal val="#ppt_x"/>
                                          </p:val>
                                        </p:tav>
                                      </p:tavLst>
                                    </p:anim>
                                    <p:anim calcmode="lin" valueType="num">
                                      <p:cBhvr additive="base">
                                        <p:cTn id="18" dur="500" fill="hold"/>
                                        <p:tgtEl>
                                          <p:spTgt spid="22"/>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6"/>
                                        </p:tgtEl>
                                        <p:attrNameLst>
                                          <p:attrName>style.visibility</p:attrName>
                                        </p:attrNameLst>
                                      </p:cBhvr>
                                      <p:to>
                                        <p:strVal val="visible"/>
                                      </p:to>
                                    </p:set>
                                    <p:anim calcmode="lin" valueType="num">
                                      <p:cBhvr additive="base">
                                        <p:cTn id="21" dur="500" fill="hold"/>
                                        <p:tgtEl>
                                          <p:spTgt spid="36"/>
                                        </p:tgtEl>
                                        <p:attrNameLst>
                                          <p:attrName>ppt_x</p:attrName>
                                        </p:attrNameLst>
                                      </p:cBhvr>
                                      <p:tavLst>
                                        <p:tav tm="0">
                                          <p:val>
                                            <p:strVal val="#ppt_x"/>
                                          </p:val>
                                        </p:tav>
                                        <p:tav tm="100000">
                                          <p:val>
                                            <p:strVal val="#ppt_x"/>
                                          </p:val>
                                        </p:tav>
                                      </p:tavLst>
                                    </p:anim>
                                    <p:anim calcmode="lin" valueType="num">
                                      <p:cBhvr additive="base">
                                        <p:cTn id="22"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500" fill="hold"/>
                                        <p:tgtEl>
                                          <p:spTgt spid="43"/>
                                        </p:tgtEl>
                                        <p:attrNameLst>
                                          <p:attrName>ppt_x</p:attrName>
                                        </p:attrNameLst>
                                      </p:cBhvr>
                                      <p:tavLst>
                                        <p:tav tm="0">
                                          <p:val>
                                            <p:strVal val="#ppt_x"/>
                                          </p:val>
                                        </p:tav>
                                        <p:tav tm="100000">
                                          <p:val>
                                            <p:strVal val="#ppt_x"/>
                                          </p:val>
                                        </p:tav>
                                      </p:tavLst>
                                    </p:anim>
                                    <p:anim calcmode="lin" valueType="num">
                                      <p:cBhvr additive="base">
                                        <p:cTn id="28" dur="500" fill="hold"/>
                                        <p:tgtEl>
                                          <p:spTgt spid="4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1"/>
                                        </p:tgtEl>
                                        <p:attrNameLst>
                                          <p:attrName>style.visibility</p:attrName>
                                        </p:attrNameLst>
                                      </p:cBhvr>
                                      <p:to>
                                        <p:strVal val="visible"/>
                                      </p:to>
                                    </p:set>
                                    <p:anim calcmode="lin" valueType="num">
                                      <p:cBhvr additive="base">
                                        <p:cTn id="31" dur="500" fill="hold"/>
                                        <p:tgtEl>
                                          <p:spTgt spid="41"/>
                                        </p:tgtEl>
                                        <p:attrNameLst>
                                          <p:attrName>ppt_x</p:attrName>
                                        </p:attrNameLst>
                                      </p:cBhvr>
                                      <p:tavLst>
                                        <p:tav tm="0">
                                          <p:val>
                                            <p:strVal val="#ppt_x"/>
                                          </p:val>
                                        </p:tav>
                                        <p:tav tm="100000">
                                          <p:val>
                                            <p:strVal val="#ppt_x"/>
                                          </p:val>
                                        </p:tav>
                                      </p:tavLst>
                                    </p:anim>
                                    <p:anim calcmode="lin" valueType="num">
                                      <p:cBhvr additive="base">
                                        <p:cTn id="32" dur="500" fill="hold"/>
                                        <p:tgtEl>
                                          <p:spTgt spid="41"/>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42"/>
                                        </p:tgtEl>
                                        <p:attrNameLst>
                                          <p:attrName>style.visibility</p:attrName>
                                        </p:attrNameLst>
                                      </p:cBhvr>
                                      <p:to>
                                        <p:strVal val="visible"/>
                                      </p:to>
                                    </p:set>
                                    <p:anim calcmode="lin" valueType="num">
                                      <p:cBhvr additive="base">
                                        <p:cTn id="35" dur="500" fill="hold"/>
                                        <p:tgtEl>
                                          <p:spTgt spid="42"/>
                                        </p:tgtEl>
                                        <p:attrNameLst>
                                          <p:attrName>ppt_x</p:attrName>
                                        </p:attrNameLst>
                                      </p:cBhvr>
                                      <p:tavLst>
                                        <p:tav tm="0">
                                          <p:val>
                                            <p:strVal val="#ppt_x"/>
                                          </p:val>
                                        </p:tav>
                                        <p:tav tm="100000">
                                          <p:val>
                                            <p:strVal val="#ppt_x"/>
                                          </p:val>
                                        </p:tav>
                                      </p:tavLst>
                                    </p:anim>
                                    <p:anim calcmode="lin" valueType="num">
                                      <p:cBhvr additive="base">
                                        <p:cTn id="36" dur="500" fill="hold"/>
                                        <p:tgtEl>
                                          <p:spTgt spid="42"/>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500" fill="hold"/>
                                        <p:tgtEl>
                                          <p:spTgt spid="38"/>
                                        </p:tgtEl>
                                        <p:attrNameLst>
                                          <p:attrName>ppt_x</p:attrName>
                                        </p:attrNameLst>
                                      </p:cBhvr>
                                      <p:tavLst>
                                        <p:tav tm="0">
                                          <p:val>
                                            <p:strVal val="#ppt_x"/>
                                          </p:val>
                                        </p:tav>
                                        <p:tav tm="100000">
                                          <p:val>
                                            <p:strVal val="#ppt_x"/>
                                          </p:val>
                                        </p:tav>
                                      </p:tavLst>
                                    </p:anim>
                                    <p:anim calcmode="lin" valueType="num">
                                      <p:cBhvr additive="base">
                                        <p:cTn id="40" dur="500" fill="hold"/>
                                        <p:tgtEl>
                                          <p:spTgt spid="38"/>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anim calcmode="lin" valueType="num">
                                      <p:cBhvr additive="base">
                                        <p:cTn id="43" dur="500" fill="hold"/>
                                        <p:tgtEl>
                                          <p:spTgt spid="37"/>
                                        </p:tgtEl>
                                        <p:attrNameLst>
                                          <p:attrName>ppt_x</p:attrName>
                                        </p:attrNameLst>
                                      </p:cBhvr>
                                      <p:tavLst>
                                        <p:tav tm="0">
                                          <p:val>
                                            <p:strVal val="#ppt_x"/>
                                          </p:val>
                                        </p:tav>
                                        <p:tav tm="100000">
                                          <p:val>
                                            <p:strVal val="#ppt_x"/>
                                          </p:val>
                                        </p:tav>
                                      </p:tavLst>
                                    </p:anim>
                                    <p:anim calcmode="lin" valueType="num">
                                      <p:cBhvr additive="base">
                                        <p:cTn id="44" dur="500" fill="hold"/>
                                        <p:tgtEl>
                                          <p:spTgt spid="37"/>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anim calcmode="lin" valueType="num">
                                      <p:cBhvr additive="base">
                                        <p:cTn id="47" dur="500" fill="hold"/>
                                        <p:tgtEl>
                                          <p:spTgt spid="39"/>
                                        </p:tgtEl>
                                        <p:attrNameLst>
                                          <p:attrName>ppt_x</p:attrName>
                                        </p:attrNameLst>
                                      </p:cBhvr>
                                      <p:tavLst>
                                        <p:tav tm="0">
                                          <p:val>
                                            <p:strVal val="#ppt_x"/>
                                          </p:val>
                                        </p:tav>
                                        <p:tav tm="100000">
                                          <p:val>
                                            <p:strVal val="#ppt_x"/>
                                          </p:val>
                                        </p:tav>
                                      </p:tavLst>
                                    </p:anim>
                                    <p:anim calcmode="lin" valueType="num">
                                      <p:cBhvr additive="base">
                                        <p:cTn id="4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1" grpId="0" animBg="1"/>
      <p:bldP spid="42" grpId="0" animBg="1"/>
      <p:bldP spid="4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439700" y="99030"/>
            <a:ext cx="11615451" cy="523220"/>
          </a:xfrm>
          <a:prstGeom prst="rect">
            <a:avLst/>
          </a:prstGeom>
        </p:spPr>
        <p:txBody>
          <a:bodyPr wrap="square">
            <a:spAutoFit/>
          </a:bodyPr>
          <a:lstStyle/>
          <a:p>
            <a:pPr>
              <a:buClrTx/>
            </a:pPr>
            <a:r>
              <a:rPr lang="en-US" sz="2800" b="1" kern="1200" dirty="0">
                <a:solidFill>
                  <a:srgbClr val="FF9900"/>
                </a:solidFill>
                <a:latin typeface="Montserrat" charset="0"/>
                <a:ea typeface="+mn-ea"/>
                <a:cs typeface="+mn-cs"/>
              </a:rPr>
              <a:t>REGRESSION METRICS: MEAN ABSOLUTE ERROR (MAE) </a:t>
            </a:r>
          </a:p>
        </p:txBody>
      </p:sp>
      <mc:AlternateContent xmlns:mc="http://schemas.openxmlformats.org/markup-compatibility/2006" xmlns:a14="http://schemas.microsoft.com/office/drawing/2010/main">
        <mc:Choice Requires="a14">
          <p:sp>
            <p:nvSpPr>
              <p:cNvPr id="7" name="Content Placeholder 2"/>
              <p:cNvSpPr txBox="1">
                <a:spLocks/>
              </p:cNvSpPr>
              <p:nvPr/>
            </p:nvSpPr>
            <p:spPr>
              <a:xfrm>
                <a:off x="439700" y="1278900"/>
                <a:ext cx="11540806"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CA" sz="1800" dirty="0">
                    <a:latin typeface="Montserrat" charset="0"/>
                    <a:ea typeface="Montserrat" charset="0"/>
                    <a:cs typeface="Montserrat" charset="0"/>
                  </a:rPr>
                  <a:t>Mean Absolute Error (MAE) is obtained by calculating the absolute difference between the model predictions and the true (actual) values</a:t>
                </a:r>
              </a:p>
              <a:p>
                <a:pPr marL="342900" indent="-342900" algn="l">
                  <a:buFont typeface="Arial" panose="020B0604020202020204" pitchFamily="34" charset="0"/>
                  <a:buChar char="•"/>
                </a:pPr>
                <a:r>
                  <a:rPr lang="en-CA" sz="1800" dirty="0">
                    <a:latin typeface="Montserrat" charset="0"/>
                    <a:ea typeface="Montserrat" charset="0"/>
                    <a:cs typeface="Montserrat" charset="0"/>
                  </a:rPr>
                  <a:t>MAE is a measure of the </a:t>
                </a:r>
                <a:r>
                  <a:rPr lang="en-CA" sz="1800" b="1" dirty="0">
                    <a:latin typeface="Montserrat" charset="0"/>
                    <a:ea typeface="Montserrat" charset="0"/>
                    <a:cs typeface="Montserrat" charset="0"/>
                  </a:rPr>
                  <a:t>average magnitude of error </a:t>
                </a:r>
                <a:r>
                  <a:rPr lang="en-CA" sz="1800" dirty="0">
                    <a:latin typeface="Montserrat" charset="0"/>
                    <a:ea typeface="Montserrat" charset="0"/>
                    <a:cs typeface="Montserrat" charset="0"/>
                  </a:rPr>
                  <a:t>generated by the regression model</a:t>
                </a:r>
              </a:p>
              <a:p>
                <a:pPr marL="342900" indent="-342900" algn="l">
                  <a:buFont typeface="Arial" panose="020B0604020202020204" pitchFamily="34" charset="0"/>
                  <a:buChar char="•"/>
                </a:pPr>
                <a:r>
                  <a:rPr lang="en-CA" sz="1800" dirty="0">
                    <a:latin typeface="Montserrat" charset="0"/>
                    <a:ea typeface="Montserrat" charset="0"/>
                    <a:cs typeface="Montserrat" charset="0"/>
                  </a:rPr>
                  <a:t>The mean absolute error (MAE) is calculated as follows:</a:t>
                </a:r>
              </a:p>
              <a:p>
                <a:pPr algn="l"/>
                <a14:m>
                  <m:oMathPara xmlns:m="http://schemas.openxmlformats.org/officeDocument/2006/math">
                    <m:oMathParaPr>
                      <m:jc m:val="centerGroup"/>
                    </m:oMathParaPr>
                    <m:oMath xmlns:m="http://schemas.openxmlformats.org/officeDocument/2006/math">
                      <m:r>
                        <a:rPr lang="en-CA" sz="1800" i="1">
                          <a:latin typeface="Cambria Math" panose="02040503050406030204" pitchFamily="18" charset="0"/>
                        </a:rPr>
                        <m:t>𝑀𝐴𝐸</m:t>
                      </m:r>
                      <m:r>
                        <a:rPr lang="en-CA" sz="1800" i="1">
                          <a:latin typeface="Cambria Math" panose="02040503050406030204" pitchFamily="18" charset="0"/>
                        </a:rPr>
                        <m:t>=</m:t>
                      </m:r>
                      <m:f>
                        <m:fPr>
                          <m:ctrlPr>
                            <a:rPr lang="en-CA" sz="1800" i="1">
                              <a:latin typeface="Cambria Math" panose="02040503050406030204" pitchFamily="18" charset="0"/>
                            </a:rPr>
                          </m:ctrlPr>
                        </m:fPr>
                        <m:num>
                          <m:r>
                            <a:rPr lang="en-CA" sz="1800" i="1">
                              <a:latin typeface="Cambria Math" panose="02040503050406030204" pitchFamily="18" charset="0"/>
                            </a:rPr>
                            <m:t>1</m:t>
                          </m:r>
                        </m:num>
                        <m:den>
                          <m:r>
                            <a:rPr lang="en-CA" sz="1800" i="1">
                              <a:latin typeface="Cambria Math" panose="02040503050406030204" pitchFamily="18" charset="0"/>
                            </a:rPr>
                            <m:t>𝑛</m:t>
                          </m:r>
                        </m:den>
                      </m:f>
                      <m:nary>
                        <m:naryPr>
                          <m:chr m:val="∑"/>
                          <m:ctrlPr>
                            <a:rPr lang="en-CA" sz="1800" i="1">
                              <a:latin typeface="Cambria Math" panose="02040503050406030204" pitchFamily="18" charset="0"/>
                            </a:rPr>
                          </m:ctrlPr>
                        </m:naryPr>
                        <m:sub>
                          <m:r>
                            <a:rPr lang="en-CA" sz="1800" i="1">
                              <a:latin typeface="Cambria Math" panose="02040503050406030204" pitchFamily="18" charset="0"/>
                            </a:rPr>
                            <m:t>𝑖</m:t>
                          </m:r>
                          <m:r>
                            <a:rPr lang="en-CA" sz="1800" i="1">
                              <a:latin typeface="Cambria Math" panose="02040503050406030204" pitchFamily="18" charset="0"/>
                            </a:rPr>
                            <m:t>=1</m:t>
                          </m:r>
                        </m:sub>
                        <m:sup>
                          <m:r>
                            <a:rPr lang="en-CA" sz="1800" i="1">
                              <a:latin typeface="Cambria Math" panose="02040503050406030204" pitchFamily="18" charset="0"/>
                            </a:rPr>
                            <m:t>𝑛</m:t>
                          </m:r>
                        </m:sup>
                        <m:e>
                          <m:r>
                            <a:rPr lang="en-CA" sz="1800" i="1">
                              <a:latin typeface="Cambria Math" panose="02040503050406030204" pitchFamily="18" charset="0"/>
                            </a:rPr>
                            <m:t>|</m:t>
                          </m:r>
                          <m:sSub>
                            <m:sSubPr>
                              <m:ctrlPr>
                                <a:rPr lang="en-CA" sz="1800" i="1">
                                  <a:latin typeface="Cambria Math" panose="02040503050406030204" pitchFamily="18" charset="0"/>
                                </a:rPr>
                              </m:ctrlPr>
                            </m:sSubPr>
                            <m:e>
                              <m:r>
                                <a:rPr lang="en-CA" sz="1800" i="1">
                                  <a:latin typeface="Cambria Math" panose="02040503050406030204" pitchFamily="18" charset="0"/>
                                </a:rPr>
                                <m:t>𝑦</m:t>
                              </m:r>
                            </m:e>
                            <m:sub>
                              <m:r>
                                <a:rPr lang="en-CA" sz="1800" i="1">
                                  <a:latin typeface="Cambria Math" panose="02040503050406030204" pitchFamily="18" charset="0"/>
                                </a:rPr>
                                <m:t>𝑖</m:t>
                              </m:r>
                            </m:sub>
                          </m:sSub>
                          <m:r>
                            <a:rPr lang="en-CA" sz="1800" i="1">
                              <a:latin typeface="Cambria Math" panose="02040503050406030204" pitchFamily="18" charset="0"/>
                            </a:rPr>
                            <m:t>−</m:t>
                          </m:r>
                          <m:sSub>
                            <m:sSubPr>
                              <m:ctrlPr>
                                <a:rPr lang="en-CA" sz="1800" i="1">
                                  <a:latin typeface="Cambria Math" panose="02040503050406030204" pitchFamily="18" charset="0"/>
                                </a:rPr>
                              </m:ctrlPr>
                            </m:sSubPr>
                            <m:e>
                              <m:acc>
                                <m:accPr>
                                  <m:chr m:val="̂"/>
                                  <m:ctrlPr>
                                    <a:rPr lang="en-CA" sz="1800" i="1">
                                      <a:latin typeface="Cambria Math" panose="02040503050406030204" pitchFamily="18" charset="0"/>
                                    </a:rPr>
                                  </m:ctrlPr>
                                </m:accPr>
                                <m:e>
                                  <m:r>
                                    <a:rPr lang="en-CA" sz="1800" i="1">
                                      <a:latin typeface="Cambria Math" panose="02040503050406030204" pitchFamily="18" charset="0"/>
                                    </a:rPr>
                                    <m:t>𝑦</m:t>
                                  </m:r>
                                </m:e>
                              </m:acc>
                            </m:e>
                            <m:sub>
                              <m:r>
                                <a:rPr lang="en-CA" sz="1800" i="1">
                                  <a:latin typeface="Cambria Math" panose="02040503050406030204" pitchFamily="18" charset="0"/>
                                </a:rPr>
                                <m:t>𝑖</m:t>
                              </m:r>
                            </m:sub>
                          </m:sSub>
                          <m:r>
                            <a:rPr lang="en-CA" sz="1800" i="1">
                              <a:latin typeface="Cambria Math" panose="02040503050406030204" pitchFamily="18" charset="0"/>
                            </a:rPr>
                            <m:t>|</m:t>
                          </m:r>
                        </m:e>
                      </m:nary>
                    </m:oMath>
                  </m:oMathPara>
                </a14:m>
                <a:endParaRPr lang="en-CA" sz="1800" dirty="0">
                  <a:latin typeface="Montserrat" charset="0"/>
                  <a:ea typeface="Montserrat" charset="0"/>
                  <a:cs typeface="Montserrat" charset="0"/>
                </a:endParaRPr>
              </a:p>
              <a:p>
                <a:pPr marL="342900" indent="-342900" algn="l">
                  <a:buFont typeface="Arial" panose="020B0604020202020204" pitchFamily="34" charset="0"/>
                  <a:buChar char="•"/>
                </a:pPr>
                <a:r>
                  <a:rPr lang="en-CA" sz="1800" dirty="0">
                    <a:latin typeface="Montserrat" charset="0"/>
                    <a:ea typeface="Montserrat" charset="0"/>
                    <a:cs typeface="Montserrat" charset="0"/>
                  </a:rPr>
                  <a:t>MAE is calculated by following these steps:</a:t>
                </a:r>
              </a:p>
              <a:p>
                <a:pPr marL="800100" lvl="1" indent="-342900" algn="l">
                  <a:buFont typeface="+mj-lt"/>
                  <a:buAutoNum type="arabicPeriod"/>
                </a:pPr>
                <a:r>
                  <a:rPr lang="en-CA" sz="1800" dirty="0">
                    <a:latin typeface="Montserrat" charset="0"/>
                    <a:ea typeface="Montserrat" charset="0"/>
                    <a:cs typeface="Montserrat" charset="0"/>
                  </a:rPr>
                  <a:t>Calculate the residual of every data point</a:t>
                </a:r>
              </a:p>
              <a:p>
                <a:pPr marL="800100" lvl="1" indent="-342900" algn="l">
                  <a:buFont typeface="+mj-lt"/>
                  <a:buAutoNum type="arabicPeriod"/>
                </a:pPr>
                <a:r>
                  <a:rPr lang="en-CA" sz="1800" dirty="0">
                    <a:latin typeface="Montserrat" charset="0"/>
                    <a:ea typeface="Montserrat" charset="0"/>
                    <a:cs typeface="Montserrat" charset="0"/>
                  </a:rPr>
                  <a:t>Calculate the absolute value (to get rid of the sign)</a:t>
                </a:r>
              </a:p>
              <a:p>
                <a:pPr marL="800100" lvl="1" indent="-342900" algn="l">
                  <a:buFont typeface="+mj-lt"/>
                  <a:buAutoNum type="arabicPeriod"/>
                </a:pPr>
                <a:r>
                  <a:rPr lang="en-CA" sz="1800" dirty="0">
                    <a:latin typeface="Montserrat" charset="0"/>
                    <a:ea typeface="Montserrat" charset="0"/>
                    <a:cs typeface="Montserrat" charset="0"/>
                  </a:rPr>
                  <a:t>Calculate the average of all residuals</a:t>
                </a:r>
              </a:p>
              <a:p>
                <a:pPr marL="342900" indent="-342900" algn="l">
                  <a:buFont typeface="Arial" panose="020B0604020202020204" pitchFamily="34" charset="0"/>
                  <a:buChar char="•"/>
                </a:pPr>
                <a:r>
                  <a:rPr lang="en-CA" sz="1800" dirty="0">
                    <a:latin typeface="Montserrat" charset="0"/>
                    <a:ea typeface="Montserrat" charset="0"/>
                    <a:cs typeface="Montserrat" charset="0"/>
                  </a:rPr>
                  <a:t>If MAE is zero, this indicates that the model predictions are perfect. </a:t>
                </a:r>
              </a:p>
              <a:p>
                <a:pPr fontAlgn="base"/>
                <a:endParaRPr lang="en-CA" sz="1800" dirty="0"/>
              </a:p>
            </p:txBody>
          </p:sp>
        </mc:Choice>
        <mc:Fallback xmlns="">
          <p:sp>
            <p:nvSpPr>
              <p:cNvPr id="7" name="Content Placeholder 2"/>
              <p:cNvSpPr txBox="1">
                <a:spLocks noRot="1" noChangeAspect="1" noMove="1" noResize="1" noEditPoints="1" noAdjustHandles="1" noChangeArrowheads="1" noChangeShapeType="1" noTextEdit="1"/>
              </p:cNvSpPr>
              <p:nvPr/>
            </p:nvSpPr>
            <p:spPr>
              <a:xfrm>
                <a:off x="439700" y="1278900"/>
                <a:ext cx="11540806" cy="4525963"/>
              </a:xfrm>
              <a:prstGeom prst="rect">
                <a:avLst/>
              </a:prstGeom>
              <a:blipFill>
                <a:blip r:embed="rId2"/>
                <a:stretch>
                  <a:fillRect l="-317" t="-1348"/>
                </a:stretch>
              </a:blipFill>
            </p:spPr>
            <p:txBody>
              <a:bodyPr/>
              <a:lstStyle/>
              <a:p>
                <a:r>
                  <a:rPr lang="en-US">
                    <a:noFill/>
                  </a:rPr>
                  <a:t> </a:t>
                </a:r>
              </a:p>
            </p:txBody>
          </p:sp>
        </mc:Fallback>
      </mc:AlternateContent>
    </p:spTree>
    <p:extLst>
      <p:ext uri="{BB962C8B-B14F-4D97-AF65-F5344CB8AC3E}">
        <p14:creationId xmlns:p14="http://schemas.microsoft.com/office/powerpoint/2010/main" val="20556537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323363" y="99030"/>
            <a:ext cx="11522144" cy="523220"/>
          </a:xfrm>
          <a:prstGeom prst="rect">
            <a:avLst/>
          </a:prstGeom>
        </p:spPr>
        <p:txBody>
          <a:bodyPr wrap="square">
            <a:spAutoFit/>
          </a:bodyPr>
          <a:lstStyle/>
          <a:p>
            <a:pPr>
              <a:buClrTx/>
            </a:pPr>
            <a:r>
              <a:rPr lang="en-US" sz="2800" b="1" kern="1200" dirty="0">
                <a:solidFill>
                  <a:srgbClr val="FF9900"/>
                </a:solidFill>
                <a:latin typeface="Montserrat" charset="0"/>
                <a:ea typeface="+mn-ea"/>
                <a:cs typeface="+mn-cs"/>
              </a:rPr>
              <a:t>REGRESSION METRICS: MEAN SQUARE ERROR (MSE) </a:t>
            </a:r>
          </a:p>
        </p:txBody>
      </p:sp>
      <mc:AlternateContent xmlns:mc="http://schemas.openxmlformats.org/markup-compatibility/2006" xmlns:a14="http://schemas.microsoft.com/office/drawing/2010/main">
        <mc:Choice Requires="a14">
          <p:sp>
            <p:nvSpPr>
              <p:cNvPr id="7" name="Content Placeholder 2"/>
              <p:cNvSpPr txBox="1">
                <a:spLocks/>
              </p:cNvSpPr>
              <p:nvPr/>
            </p:nvSpPr>
            <p:spPr>
              <a:xfrm>
                <a:off x="334927" y="942998"/>
                <a:ext cx="11522145" cy="4525963"/>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CA" sz="1800" dirty="0">
                    <a:latin typeface="Montserrat" charset="0"/>
                    <a:ea typeface="Montserrat" charset="0"/>
                    <a:cs typeface="Montserrat" charset="0"/>
                  </a:rPr>
                  <a:t>Mean Square Error (MSE) is very similar to the Mean Absolute Error (MAE) but instead of using absolute values, squares of the difference between the model predictions and the training dataset (true values) is being calculated.</a:t>
                </a:r>
              </a:p>
              <a:p>
                <a:pPr marL="342900" indent="-342900" algn="l">
                  <a:buFont typeface="Arial" panose="020B0604020202020204" pitchFamily="34" charset="0"/>
                  <a:buChar char="•"/>
                </a:pPr>
                <a:r>
                  <a:rPr lang="en-CA" sz="1800" dirty="0">
                    <a:latin typeface="Montserrat" charset="0"/>
                    <a:ea typeface="Montserrat" charset="0"/>
                    <a:cs typeface="Montserrat" charset="0"/>
                  </a:rPr>
                  <a:t>MSE values are generally </a:t>
                </a:r>
                <a:r>
                  <a:rPr lang="en-CA" sz="1800" b="1" dirty="0">
                    <a:latin typeface="Montserrat" charset="0"/>
                    <a:ea typeface="Montserrat" charset="0"/>
                    <a:cs typeface="Montserrat" charset="0"/>
                  </a:rPr>
                  <a:t>larger</a:t>
                </a:r>
                <a:r>
                  <a:rPr lang="en-CA" sz="1800" dirty="0">
                    <a:latin typeface="Montserrat" charset="0"/>
                    <a:ea typeface="Montserrat" charset="0"/>
                    <a:cs typeface="Montserrat" charset="0"/>
                  </a:rPr>
                  <a:t> compared to the MAE since the </a:t>
                </a:r>
                <a:r>
                  <a:rPr lang="en-CA" sz="1800" b="1" dirty="0">
                    <a:latin typeface="Montserrat" charset="0"/>
                    <a:ea typeface="Montserrat" charset="0"/>
                    <a:cs typeface="Montserrat" charset="0"/>
                  </a:rPr>
                  <a:t>residuals are being squared</a:t>
                </a:r>
                <a:r>
                  <a:rPr lang="en-CA" sz="1800" dirty="0">
                    <a:latin typeface="Montserrat" charset="0"/>
                    <a:ea typeface="Montserrat" charset="0"/>
                    <a:cs typeface="Montserrat" charset="0"/>
                  </a:rPr>
                  <a:t>. </a:t>
                </a:r>
              </a:p>
              <a:p>
                <a:pPr marL="342900" indent="-342900" algn="l">
                  <a:buFont typeface="Arial" panose="020B0604020202020204" pitchFamily="34" charset="0"/>
                  <a:buChar char="•"/>
                </a:pPr>
                <a:r>
                  <a:rPr lang="en-CA" sz="1800" dirty="0">
                    <a:latin typeface="Montserrat" charset="0"/>
                    <a:ea typeface="Montserrat" charset="0"/>
                    <a:cs typeface="Montserrat" charset="0"/>
                  </a:rPr>
                  <a:t>In case of data outliers, MSE will become much larger compared to MAE. </a:t>
                </a:r>
              </a:p>
              <a:p>
                <a:pPr marL="342900" indent="-342900" algn="l">
                  <a:buFont typeface="Arial" panose="020B0604020202020204" pitchFamily="34" charset="0"/>
                  <a:buChar char="•"/>
                </a:pPr>
                <a:r>
                  <a:rPr lang="en-CA" sz="1800" dirty="0">
                    <a:latin typeface="Montserrat" charset="0"/>
                    <a:ea typeface="Montserrat" charset="0"/>
                    <a:cs typeface="Montserrat" charset="0"/>
                  </a:rPr>
                  <a:t>In MSE, error increases in a </a:t>
                </a:r>
                <a:r>
                  <a:rPr lang="en-CA" sz="1800" b="1" dirty="0">
                    <a:latin typeface="Montserrat" charset="0"/>
                    <a:ea typeface="Montserrat" charset="0"/>
                    <a:cs typeface="Montserrat" charset="0"/>
                  </a:rPr>
                  <a:t>quadratic fashion </a:t>
                </a:r>
                <a:r>
                  <a:rPr lang="en-CA" sz="1800" dirty="0">
                    <a:latin typeface="Montserrat" charset="0"/>
                    <a:ea typeface="Montserrat" charset="0"/>
                    <a:cs typeface="Montserrat" charset="0"/>
                  </a:rPr>
                  <a:t>while the error increases in </a:t>
                </a:r>
                <a:r>
                  <a:rPr lang="en-CA" sz="1800" b="1" dirty="0">
                    <a:latin typeface="Montserrat" charset="0"/>
                    <a:ea typeface="Montserrat" charset="0"/>
                    <a:cs typeface="Montserrat" charset="0"/>
                  </a:rPr>
                  <a:t>proportional fashion in MAE.</a:t>
                </a:r>
              </a:p>
              <a:p>
                <a:pPr marL="342900" indent="-342900" algn="l">
                  <a:buFont typeface="Arial" panose="020B0604020202020204" pitchFamily="34" charset="0"/>
                  <a:buChar char="•"/>
                </a:pPr>
                <a:r>
                  <a:rPr lang="en-CA" sz="1800" dirty="0">
                    <a:latin typeface="Montserrat" charset="0"/>
                    <a:ea typeface="Montserrat" charset="0"/>
                    <a:cs typeface="Montserrat" charset="0"/>
                  </a:rPr>
                  <a:t>In MSE, since the error is being squared, prediction error is being heavily penalized. </a:t>
                </a:r>
              </a:p>
              <a:p>
                <a:pPr marL="342900" indent="-342900" algn="l">
                  <a:buFont typeface="Arial" panose="020B0604020202020204" pitchFamily="34" charset="0"/>
                  <a:buChar char="•"/>
                </a:pPr>
                <a:r>
                  <a:rPr lang="en-CA" sz="1800" dirty="0">
                    <a:latin typeface="Montserrat" charset="0"/>
                    <a:ea typeface="Montserrat" charset="0"/>
                    <a:cs typeface="Montserrat" charset="0"/>
                  </a:rPr>
                  <a:t>The MSE is calculated as follows:</a:t>
                </a:r>
              </a:p>
              <a:p>
                <a:pPr algn="l"/>
                <a14:m>
                  <m:oMathPara xmlns:m="http://schemas.openxmlformats.org/officeDocument/2006/math">
                    <m:oMathParaPr>
                      <m:jc m:val="centerGroup"/>
                    </m:oMathParaPr>
                    <m:oMath xmlns:m="http://schemas.openxmlformats.org/officeDocument/2006/math">
                      <m:r>
                        <a:rPr lang="en-CA" sz="1800" i="1">
                          <a:latin typeface="Cambria Math" panose="02040503050406030204" pitchFamily="18" charset="0"/>
                        </a:rPr>
                        <m:t>𝑀𝑆𝐸</m:t>
                      </m:r>
                      <m:r>
                        <a:rPr lang="en-CA" sz="1800" i="1">
                          <a:latin typeface="Cambria Math" panose="02040503050406030204" pitchFamily="18" charset="0"/>
                        </a:rPr>
                        <m:t>=</m:t>
                      </m:r>
                      <m:f>
                        <m:fPr>
                          <m:ctrlPr>
                            <a:rPr lang="en-CA" sz="1800" i="1">
                              <a:latin typeface="Cambria Math" panose="02040503050406030204" pitchFamily="18" charset="0"/>
                            </a:rPr>
                          </m:ctrlPr>
                        </m:fPr>
                        <m:num>
                          <m:r>
                            <a:rPr lang="en-CA" sz="1800" i="1">
                              <a:latin typeface="Cambria Math" panose="02040503050406030204" pitchFamily="18" charset="0"/>
                            </a:rPr>
                            <m:t>1</m:t>
                          </m:r>
                        </m:num>
                        <m:den>
                          <m:r>
                            <a:rPr lang="en-CA" sz="1800" i="1">
                              <a:latin typeface="Cambria Math" panose="02040503050406030204" pitchFamily="18" charset="0"/>
                            </a:rPr>
                            <m:t>𝑛</m:t>
                          </m:r>
                        </m:den>
                      </m:f>
                      <m:nary>
                        <m:naryPr>
                          <m:chr m:val="∑"/>
                          <m:ctrlPr>
                            <a:rPr lang="en-CA" sz="1800" i="1">
                              <a:latin typeface="Cambria Math" panose="02040503050406030204" pitchFamily="18" charset="0"/>
                            </a:rPr>
                          </m:ctrlPr>
                        </m:naryPr>
                        <m:sub>
                          <m:r>
                            <a:rPr lang="en-CA" sz="1800" i="1">
                              <a:latin typeface="Cambria Math" panose="02040503050406030204" pitchFamily="18" charset="0"/>
                            </a:rPr>
                            <m:t>𝑖</m:t>
                          </m:r>
                          <m:r>
                            <a:rPr lang="en-CA" sz="1800" i="1">
                              <a:latin typeface="Cambria Math" panose="02040503050406030204" pitchFamily="18" charset="0"/>
                            </a:rPr>
                            <m:t>=1</m:t>
                          </m:r>
                        </m:sub>
                        <m:sup>
                          <m:r>
                            <a:rPr lang="en-CA" sz="1800" i="1">
                              <a:latin typeface="Cambria Math" panose="02040503050406030204" pitchFamily="18" charset="0"/>
                            </a:rPr>
                            <m:t>𝑛</m:t>
                          </m:r>
                        </m:sup>
                        <m:e>
                          <m:sSup>
                            <m:sSupPr>
                              <m:ctrlPr>
                                <a:rPr lang="en-CA" sz="1800" i="1">
                                  <a:latin typeface="Cambria Math" panose="02040503050406030204" pitchFamily="18" charset="0"/>
                                </a:rPr>
                              </m:ctrlPr>
                            </m:sSupPr>
                            <m:e>
                              <m:d>
                                <m:dPr>
                                  <m:ctrlPr>
                                    <a:rPr lang="en-CA" sz="1800" i="1">
                                      <a:latin typeface="Cambria Math" panose="02040503050406030204" pitchFamily="18" charset="0"/>
                                    </a:rPr>
                                  </m:ctrlPr>
                                </m:dPr>
                                <m:e>
                                  <m:sSub>
                                    <m:sSubPr>
                                      <m:ctrlPr>
                                        <a:rPr lang="en-CA" sz="1800" i="1">
                                          <a:latin typeface="Cambria Math" panose="02040503050406030204" pitchFamily="18" charset="0"/>
                                        </a:rPr>
                                      </m:ctrlPr>
                                    </m:sSubPr>
                                    <m:e>
                                      <m:r>
                                        <a:rPr lang="en-CA" sz="1800" i="1">
                                          <a:latin typeface="Cambria Math" panose="02040503050406030204" pitchFamily="18" charset="0"/>
                                        </a:rPr>
                                        <m:t>𝑦</m:t>
                                      </m:r>
                                    </m:e>
                                    <m:sub>
                                      <m:r>
                                        <a:rPr lang="en-CA" sz="1800" i="1">
                                          <a:latin typeface="Cambria Math" panose="02040503050406030204" pitchFamily="18" charset="0"/>
                                        </a:rPr>
                                        <m:t>𝑖</m:t>
                                      </m:r>
                                    </m:sub>
                                  </m:sSub>
                                  <m:r>
                                    <a:rPr lang="en-CA" sz="1800" i="1">
                                      <a:latin typeface="Cambria Math" panose="02040503050406030204" pitchFamily="18" charset="0"/>
                                    </a:rPr>
                                    <m:t>−</m:t>
                                  </m:r>
                                  <m:sSub>
                                    <m:sSubPr>
                                      <m:ctrlPr>
                                        <a:rPr lang="en-CA" sz="1800" i="1">
                                          <a:latin typeface="Cambria Math" panose="02040503050406030204" pitchFamily="18" charset="0"/>
                                        </a:rPr>
                                      </m:ctrlPr>
                                    </m:sSubPr>
                                    <m:e>
                                      <m:acc>
                                        <m:accPr>
                                          <m:chr m:val="̂"/>
                                          <m:ctrlPr>
                                            <a:rPr lang="en-CA" sz="1800" i="1">
                                              <a:latin typeface="Cambria Math" panose="02040503050406030204" pitchFamily="18" charset="0"/>
                                            </a:rPr>
                                          </m:ctrlPr>
                                        </m:accPr>
                                        <m:e>
                                          <m:r>
                                            <a:rPr lang="en-CA" sz="1800" i="1">
                                              <a:latin typeface="Cambria Math" panose="02040503050406030204" pitchFamily="18" charset="0"/>
                                            </a:rPr>
                                            <m:t>𝑦</m:t>
                                          </m:r>
                                        </m:e>
                                      </m:acc>
                                    </m:e>
                                    <m:sub>
                                      <m:r>
                                        <a:rPr lang="en-CA" sz="1800" i="1">
                                          <a:latin typeface="Cambria Math" panose="02040503050406030204" pitchFamily="18" charset="0"/>
                                        </a:rPr>
                                        <m:t>𝑖</m:t>
                                      </m:r>
                                    </m:sub>
                                  </m:sSub>
                                </m:e>
                              </m:d>
                            </m:e>
                            <m:sup>
                              <m:r>
                                <a:rPr lang="en-CA" sz="1800" i="1">
                                  <a:latin typeface="Cambria Math" panose="02040503050406030204" pitchFamily="18" charset="0"/>
                                </a:rPr>
                                <m:t>2</m:t>
                              </m:r>
                            </m:sup>
                          </m:sSup>
                        </m:e>
                      </m:nary>
                    </m:oMath>
                  </m:oMathPara>
                </a14:m>
                <a:endParaRPr lang="en-CA" sz="1800" dirty="0">
                  <a:latin typeface="Montserrat" charset="0"/>
                  <a:ea typeface="Montserrat" charset="0"/>
                  <a:cs typeface="Montserrat" charset="0"/>
                </a:endParaRPr>
              </a:p>
              <a:p>
                <a:pPr marL="342900" indent="-342900" algn="l">
                  <a:buFont typeface="Arial" panose="020B0604020202020204" pitchFamily="34" charset="0"/>
                  <a:buChar char="•"/>
                </a:pPr>
                <a:r>
                  <a:rPr lang="en-CA" sz="1800" dirty="0">
                    <a:latin typeface="Montserrat" charset="0"/>
                    <a:ea typeface="Montserrat" charset="0"/>
                    <a:cs typeface="Montserrat" charset="0"/>
                  </a:rPr>
                  <a:t>MSE is calculated by following these steps:</a:t>
                </a:r>
              </a:p>
              <a:p>
                <a:pPr marL="800100" lvl="1" indent="-342900" algn="l">
                  <a:buFont typeface="+mj-lt"/>
                  <a:buAutoNum type="arabicPeriod"/>
                </a:pPr>
                <a:r>
                  <a:rPr lang="en-CA" sz="1800" dirty="0">
                    <a:latin typeface="Montserrat" charset="0"/>
                    <a:ea typeface="Montserrat" charset="0"/>
                    <a:cs typeface="Montserrat" charset="0"/>
                  </a:rPr>
                  <a:t>Calculate the residual for every data point</a:t>
                </a:r>
              </a:p>
              <a:p>
                <a:pPr marL="800100" lvl="1" indent="-342900" algn="l">
                  <a:buFont typeface="+mj-lt"/>
                  <a:buAutoNum type="arabicPeriod"/>
                </a:pPr>
                <a:r>
                  <a:rPr lang="en-CA" sz="1800" dirty="0">
                    <a:latin typeface="Montserrat" charset="0"/>
                    <a:ea typeface="Montserrat" charset="0"/>
                    <a:cs typeface="Montserrat" charset="0"/>
                  </a:rPr>
                  <a:t>Calculate the squared value of the residuals</a:t>
                </a:r>
              </a:p>
              <a:p>
                <a:pPr marL="800100" lvl="1" indent="-342900" algn="l">
                  <a:buFont typeface="+mj-lt"/>
                  <a:buAutoNum type="arabicPeriod"/>
                </a:pPr>
                <a:r>
                  <a:rPr lang="en-CA" sz="1800" dirty="0">
                    <a:latin typeface="Montserrat" charset="0"/>
                    <a:ea typeface="Montserrat" charset="0"/>
                    <a:cs typeface="Montserrat" charset="0"/>
                  </a:rPr>
                  <a:t>Calculate the average of results from step #2 </a:t>
                </a:r>
              </a:p>
            </p:txBody>
          </p:sp>
        </mc:Choice>
        <mc:Fallback xmlns="">
          <p:sp>
            <p:nvSpPr>
              <p:cNvPr id="7" name="Content Placeholder 2"/>
              <p:cNvSpPr txBox="1">
                <a:spLocks noRot="1" noChangeAspect="1" noMove="1" noResize="1" noEditPoints="1" noAdjustHandles="1" noChangeArrowheads="1" noChangeShapeType="1" noTextEdit="1"/>
              </p:cNvSpPr>
              <p:nvPr/>
            </p:nvSpPr>
            <p:spPr>
              <a:xfrm>
                <a:off x="334927" y="942998"/>
                <a:ext cx="11522145" cy="4525963"/>
              </a:xfrm>
              <a:prstGeom prst="rect">
                <a:avLst/>
              </a:prstGeom>
              <a:blipFill>
                <a:blip r:embed="rId2"/>
                <a:stretch>
                  <a:fillRect l="-265" t="-1482"/>
                </a:stretch>
              </a:blipFill>
            </p:spPr>
            <p:txBody>
              <a:bodyPr/>
              <a:lstStyle/>
              <a:p>
                <a:r>
                  <a:rPr lang="en-US">
                    <a:noFill/>
                  </a:rPr>
                  <a:t> </a:t>
                </a:r>
              </a:p>
            </p:txBody>
          </p:sp>
        </mc:Fallback>
      </mc:AlternateContent>
    </p:spTree>
    <p:extLst>
      <p:ext uri="{BB962C8B-B14F-4D97-AF65-F5344CB8AC3E}">
        <p14:creationId xmlns:p14="http://schemas.microsoft.com/office/powerpoint/2010/main" val="20778447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326909" y="262038"/>
            <a:ext cx="11635760" cy="523220"/>
          </a:xfrm>
          <a:prstGeom prst="rect">
            <a:avLst/>
          </a:prstGeom>
        </p:spPr>
        <p:txBody>
          <a:bodyPr wrap="square">
            <a:spAutoFit/>
          </a:bodyPr>
          <a:lstStyle/>
          <a:p>
            <a:pPr>
              <a:buClrTx/>
            </a:pPr>
            <a:r>
              <a:rPr lang="en-CA" sz="2800" b="1" kern="1200" dirty="0">
                <a:solidFill>
                  <a:srgbClr val="FF9900"/>
                </a:solidFill>
                <a:latin typeface="Montserrat" charset="0"/>
                <a:ea typeface="+mn-ea"/>
                <a:cs typeface="+mn-cs"/>
              </a:rPr>
              <a:t>REGRESSION METRICS: ROOT MEAN SQUARE ERROR (RMSE) </a:t>
            </a:r>
          </a:p>
        </p:txBody>
      </p:sp>
      <mc:AlternateContent xmlns:mc="http://schemas.openxmlformats.org/markup-compatibility/2006" xmlns:a14="http://schemas.microsoft.com/office/drawing/2010/main">
        <mc:Choice Requires="a14">
          <p:sp>
            <p:nvSpPr>
              <p:cNvPr id="7" name="Content Placeholder 2"/>
              <p:cNvSpPr txBox="1">
                <a:spLocks/>
              </p:cNvSpPr>
              <p:nvPr/>
            </p:nvSpPr>
            <p:spPr>
              <a:xfrm>
                <a:off x="390911" y="1010452"/>
                <a:ext cx="11410178"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CA" sz="1800" dirty="0">
                    <a:latin typeface="Montserrat" charset="0"/>
                    <a:ea typeface="Montserrat" charset="0"/>
                    <a:cs typeface="Montserrat" charset="0"/>
                  </a:rPr>
                  <a:t>Root Mean Square Error (RMSE) represents the </a:t>
                </a:r>
                <a:r>
                  <a:rPr lang="en-CA" sz="1800" b="1" dirty="0">
                    <a:latin typeface="Montserrat" charset="0"/>
                    <a:ea typeface="Montserrat" charset="0"/>
                    <a:cs typeface="Montserrat" charset="0"/>
                  </a:rPr>
                  <a:t>standard deviation of the residuals </a:t>
                </a:r>
                <a:r>
                  <a:rPr lang="en-CA" sz="1800" dirty="0">
                    <a:latin typeface="Montserrat" charset="0"/>
                    <a:ea typeface="Montserrat" charset="0"/>
                    <a:cs typeface="Montserrat" charset="0"/>
                  </a:rPr>
                  <a:t>(i.e.: differences between the model predictions and the true values (training data)).</a:t>
                </a:r>
              </a:p>
              <a:p>
                <a:pPr marL="342900" indent="-342900" algn="l">
                  <a:buFont typeface="Arial" panose="020B0604020202020204" pitchFamily="34" charset="0"/>
                  <a:buChar char="•"/>
                </a:pPr>
                <a:r>
                  <a:rPr lang="en-CA" sz="1800" dirty="0">
                    <a:latin typeface="Montserrat" charset="0"/>
                    <a:ea typeface="Montserrat" charset="0"/>
                    <a:cs typeface="Montserrat" charset="0"/>
                  </a:rPr>
                  <a:t>RMSE can be </a:t>
                </a:r>
                <a:r>
                  <a:rPr lang="en-CA" sz="1800" b="1" dirty="0">
                    <a:latin typeface="Montserrat" charset="0"/>
                    <a:ea typeface="Montserrat" charset="0"/>
                    <a:cs typeface="Montserrat" charset="0"/>
                  </a:rPr>
                  <a:t>easily interpreted </a:t>
                </a:r>
                <a:r>
                  <a:rPr lang="en-CA" sz="1800" dirty="0">
                    <a:latin typeface="Montserrat" charset="0"/>
                    <a:ea typeface="Montserrat" charset="0"/>
                    <a:cs typeface="Montserrat" charset="0"/>
                  </a:rPr>
                  <a:t>compared to MSE because </a:t>
                </a:r>
                <a:r>
                  <a:rPr lang="en-CA" sz="1800" b="1" dirty="0">
                    <a:latin typeface="Montserrat" charset="0"/>
                    <a:ea typeface="Montserrat" charset="0"/>
                    <a:cs typeface="Montserrat" charset="0"/>
                  </a:rPr>
                  <a:t>RMSE units match the units of the output</a:t>
                </a:r>
                <a:r>
                  <a:rPr lang="en-CA" sz="1800" dirty="0">
                    <a:latin typeface="Montserrat" charset="0"/>
                    <a:ea typeface="Montserrat" charset="0"/>
                    <a:cs typeface="Montserrat" charset="0"/>
                  </a:rPr>
                  <a:t>.  </a:t>
                </a:r>
              </a:p>
              <a:p>
                <a:pPr marL="342900" indent="-342900" algn="l">
                  <a:buFont typeface="Arial" panose="020B0604020202020204" pitchFamily="34" charset="0"/>
                  <a:buChar char="•"/>
                </a:pPr>
                <a:r>
                  <a:rPr lang="en-CA" sz="1800" dirty="0">
                    <a:latin typeface="Montserrat" charset="0"/>
                    <a:ea typeface="Montserrat" charset="0"/>
                    <a:cs typeface="Montserrat" charset="0"/>
                  </a:rPr>
                  <a:t>The RMSE is calculated as follows:</a:t>
                </a:r>
              </a:p>
              <a:p>
                <a:pPr lvl="1" algn="l"/>
                <a14:m>
                  <m:oMathPara xmlns:m="http://schemas.openxmlformats.org/officeDocument/2006/math">
                    <m:oMathParaPr>
                      <m:jc m:val="centerGroup"/>
                    </m:oMathParaPr>
                    <m:oMath xmlns:m="http://schemas.openxmlformats.org/officeDocument/2006/math">
                      <m:r>
                        <a:rPr lang="en-CA" sz="1200" b="1" i="1" smtClean="0">
                          <a:latin typeface="Cambria Math" panose="02040503050406030204" pitchFamily="18" charset="0"/>
                        </a:rPr>
                        <m:t>𝑹</m:t>
                      </m:r>
                      <m:r>
                        <a:rPr lang="en-CA" sz="1200" b="1" i="1">
                          <a:latin typeface="Cambria Math" panose="02040503050406030204" pitchFamily="18" charset="0"/>
                        </a:rPr>
                        <m:t>𝑴𝑺𝑬</m:t>
                      </m:r>
                      <m:r>
                        <a:rPr lang="en-CA" sz="1200" b="1" i="1">
                          <a:latin typeface="Cambria Math" panose="02040503050406030204" pitchFamily="18" charset="0"/>
                        </a:rPr>
                        <m:t>=</m:t>
                      </m:r>
                      <m:rad>
                        <m:radPr>
                          <m:degHide m:val="on"/>
                          <m:ctrlPr>
                            <a:rPr lang="en-CA" sz="1200" i="1">
                              <a:latin typeface="Cambria Math" panose="02040503050406030204" pitchFamily="18" charset="0"/>
                            </a:rPr>
                          </m:ctrlPr>
                        </m:radPr>
                        <m:deg/>
                        <m:e>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𝑦</m:t>
                                          </m:r>
                                        </m:e>
                                        <m:sub>
                                          <m:r>
                                            <a:rPr lang="en-CA" i="1">
                                              <a:latin typeface="Cambria Math" panose="02040503050406030204" pitchFamily="18" charset="0"/>
                                            </a:rPr>
                                            <m:t>𝑖</m:t>
                                          </m:r>
                                        </m:sub>
                                      </m:sSub>
                                      <m:r>
                                        <a:rPr lang="en-CA" i="1">
                                          <a:latin typeface="Cambria Math" panose="02040503050406030204" pitchFamily="18" charset="0"/>
                                        </a:rPr>
                                        <m:t>−</m:t>
                                      </m:r>
                                      <m:sSub>
                                        <m:sSubPr>
                                          <m:ctrlPr>
                                            <a:rPr lang="en-CA" i="1">
                                              <a:latin typeface="Cambria Math" panose="02040503050406030204" pitchFamily="18" charset="0"/>
                                            </a:rPr>
                                          </m:ctrlPr>
                                        </m:sSubPr>
                                        <m:e>
                                          <m:acc>
                                            <m:accPr>
                                              <m:chr m:val="̂"/>
                                              <m:ctrlPr>
                                                <a:rPr lang="en-CA" i="1">
                                                  <a:latin typeface="Cambria Math" panose="02040503050406030204" pitchFamily="18" charset="0"/>
                                                </a:rPr>
                                              </m:ctrlPr>
                                            </m:accPr>
                                            <m:e>
                                              <m:r>
                                                <a:rPr lang="en-CA" i="1">
                                                  <a:latin typeface="Cambria Math" panose="02040503050406030204" pitchFamily="18" charset="0"/>
                                                </a:rPr>
                                                <m:t>𝑦</m:t>
                                              </m:r>
                                            </m:e>
                                          </m:acc>
                                        </m:e>
                                        <m:sub>
                                          <m:r>
                                            <a:rPr lang="en-CA" i="1">
                                              <a:latin typeface="Cambria Math" panose="02040503050406030204" pitchFamily="18" charset="0"/>
                                            </a:rPr>
                                            <m:t>𝑖</m:t>
                                          </m:r>
                                        </m:sub>
                                      </m:sSub>
                                    </m:e>
                                  </m:d>
                                </m:e>
                                <m:sup>
                                  <m:r>
                                    <a:rPr lang="en-CA" i="1">
                                      <a:latin typeface="Cambria Math" panose="02040503050406030204" pitchFamily="18" charset="0"/>
                                    </a:rPr>
                                    <m:t>2</m:t>
                                  </m:r>
                                </m:sup>
                              </m:sSup>
                            </m:e>
                          </m:nary>
                        </m:e>
                      </m:rad>
                    </m:oMath>
                  </m:oMathPara>
                </a14:m>
                <a:endParaRPr lang="en-CA" sz="2800" dirty="0">
                  <a:latin typeface="Montserrat" charset="0"/>
                  <a:ea typeface="Montserrat" charset="0"/>
                  <a:cs typeface="Montserrat" charset="0"/>
                </a:endParaRPr>
              </a:p>
              <a:p>
                <a:pPr marL="342900" indent="-342900" algn="l">
                  <a:buFont typeface="Arial" panose="020B0604020202020204" pitchFamily="34" charset="0"/>
                  <a:buChar char="•"/>
                </a:pPr>
                <a:r>
                  <a:rPr lang="en-CA" sz="1800" dirty="0">
                    <a:latin typeface="Montserrat" charset="0"/>
                    <a:ea typeface="Montserrat" charset="0"/>
                    <a:cs typeface="Montserrat" charset="0"/>
                  </a:rPr>
                  <a:t>RMSE is calculated by following these steps:</a:t>
                </a:r>
              </a:p>
              <a:p>
                <a:pPr marL="800100" lvl="1" indent="-342900" algn="l">
                  <a:buFont typeface="+mj-lt"/>
                  <a:buAutoNum type="arabicPeriod"/>
                </a:pPr>
                <a:r>
                  <a:rPr lang="en-CA" sz="1800" dirty="0">
                    <a:latin typeface="Montserrat" charset="0"/>
                    <a:ea typeface="Montserrat" charset="0"/>
                    <a:cs typeface="Montserrat" charset="0"/>
                  </a:rPr>
                  <a:t>Calculate the residual for every data point</a:t>
                </a:r>
              </a:p>
              <a:p>
                <a:pPr marL="800100" lvl="1" indent="-342900" algn="l">
                  <a:buFont typeface="+mj-lt"/>
                  <a:buAutoNum type="arabicPeriod"/>
                </a:pPr>
                <a:r>
                  <a:rPr lang="en-CA" sz="1800" dirty="0">
                    <a:latin typeface="Montserrat" charset="0"/>
                    <a:ea typeface="Montserrat" charset="0"/>
                    <a:cs typeface="Montserrat" charset="0"/>
                  </a:rPr>
                  <a:t>Calculate the squared value of the residuals</a:t>
                </a:r>
              </a:p>
              <a:p>
                <a:pPr marL="800100" lvl="1" indent="-342900" algn="l">
                  <a:buFont typeface="+mj-lt"/>
                  <a:buAutoNum type="arabicPeriod"/>
                </a:pPr>
                <a:r>
                  <a:rPr lang="en-CA" sz="1800" dirty="0">
                    <a:latin typeface="Montserrat" charset="0"/>
                    <a:ea typeface="Montserrat" charset="0"/>
                    <a:cs typeface="Montserrat" charset="0"/>
                  </a:rPr>
                  <a:t>Calculate the average of the squared residuals</a:t>
                </a:r>
              </a:p>
              <a:p>
                <a:pPr marL="800100" lvl="1" indent="-342900" algn="l">
                  <a:buFont typeface="+mj-lt"/>
                  <a:buAutoNum type="arabicPeriod"/>
                </a:pPr>
                <a:r>
                  <a:rPr lang="en-CA" sz="1800" dirty="0">
                    <a:latin typeface="Montserrat" charset="0"/>
                    <a:ea typeface="Montserrat" charset="0"/>
                    <a:cs typeface="Montserrat" charset="0"/>
                  </a:rPr>
                  <a:t>Obtain the square root of the result</a:t>
                </a:r>
              </a:p>
            </p:txBody>
          </p:sp>
        </mc:Choice>
        <mc:Fallback xmlns="">
          <p:sp>
            <p:nvSpPr>
              <p:cNvPr id="7" name="Content Placeholder 2"/>
              <p:cNvSpPr txBox="1">
                <a:spLocks noRot="1" noChangeAspect="1" noMove="1" noResize="1" noEditPoints="1" noAdjustHandles="1" noChangeArrowheads="1" noChangeShapeType="1" noTextEdit="1"/>
              </p:cNvSpPr>
              <p:nvPr/>
            </p:nvSpPr>
            <p:spPr>
              <a:xfrm>
                <a:off x="390911" y="1010452"/>
                <a:ext cx="11410178" cy="4525963"/>
              </a:xfrm>
              <a:prstGeom prst="rect">
                <a:avLst/>
              </a:prstGeom>
              <a:blipFill>
                <a:blip r:embed="rId2"/>
                <a:stretch>
                  <a:fillRect l="-321" t="-1348"/>
                </a:stretch>
              </a:blipFill>
            </p:spPr>
            <p:txBody>
              <a:bodyPr/>
              <a:lstStyle/>
              <a:p>
                <a:r>
                  <a:rPr lang="en-US">
                    <a:noFill/>
                  </a:rPr>
                  <a:t> </a:t>
                </a:r>
              </a:p>
            </p:txBody>
          </p:sp>
        </mc:Fallback>
      </mc:AlternateContent>
    </p:spTree>
    <p:extLst>
      <p:ext uri="{BB962C8B-B14F-4D97-AF65-F5344CB8AC3E}">
        <p14:creationId xmlns:p14="http://schemas.microsoft.com/office/powerpoint/2010/main" val="40034084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381580" y="205701"/>
            <a:ext cx="11428839" cy="954107"/>
          </a:xfrm>
          <a:prstGeom prst="rect">
            <a:avLst/>
          </a:prstGeom>
        </p:spPr>
        <p:txBody>
          <a:bodyPr wrap="square">
            <a:spAutoFit/>
          </a:bodyPr>
          <a:lstStyle/>
          <a:p>
            <a:pPr>
              <a:buClrTx/>
            </a:pPr>
            <a:r>
              <a:rPr lang="en-CA" sz="2800" b="1" kern="1200" dirty="0">
                <a:solidFill>
                  <a:srgbClr val="FF9900"/>
                </a:solidFill>
                <a:latin typeface="Montserrat" charset="0"/>
                <a:ea typeface="+mn-ea"/>
                <a:cs typeface="+mn-cs"/>
              </a:rPr>
              <a:t>REGRESSION METRICS: MEAN ABSOLUTE PERCENTAGE ERROR (MAPE)</a:t>
            </a:r>
          </a:p>
        </p:txBody>
      </p:sp>
      <mc:AlternateContent xmlns:mc="http://schemas.openxmlformats.org/markup-compatibility/2006" xmlns:a14="http://schemas.microsoft.com/office/drawing/2010/main">
        <mc:Choice Requires="a14">
          <p:sp>
            <p:nvSpPr>
              <p:cNvPr id="7" name="Content Placeholder 2"/>
              <p:cNvSpPr txBox="1">
                <a:spLocks/>
              </p:cNvSpPr>
              <p:nvPr/>
            </p:nvSpPr>
            <p:spPr>
              <a:xfrm>
                <a:off x="439699" y="1278900"/>
                <a:ext cx="11428839"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CA" sz="1800" dirty="0">
                    <a:latin typeface="Montserrat" charset="0"/>
                    <a:ea typeface="Montserrat" charset="0"/>
                    <a:cs typeface="Montserrat" charset="0"/>
                  </a:rPr>
                  <a:t>Mean Absolute Percentage Error (MAPE) is the equivalent to MAE but provides the error in a percentage form and therefore overcomes MAE limitations.</a:t>
                </a:r>
              </a:p>
              <a:p>
                <a:pPr marL="342900" indent="-342900" algn="l">
                  <a:buFont typeface="Arial" panose="020B0604020202020204" pitchFamily="34" charset="0"/>
                  <a:buChar char="•"/>
                </a:pPr>
                <a:r>
                  <a:rPr lang="en-CA" sz="1800" dirty="0">
                    <a:latin typeface="Montserrat" charset="0"/>
                    <a:ea typeface="Montserrat" charset="0"/>
                    <a:cs typeface="Montserrat" charset="0"/>
                  </a:rPr>
                  <a:t>Issues with MAE: Since MAE values can range from 0 to infinity which makes it difficult to interpret the result as compared to the training data. </a:t>
                </a:r>
              </a:p>
              <a:p>
                <a:pPr marL="342900" indent="-342900" algn="l">
                  <a:buFont typeface="Arial" panose="020B0604020202020204" pitchFamily="34" charset="0"/>
                  <a:buChar char="•"/>
                </a:pPr>
                <a:r>
                  <a:rPr lang="en-CA" sz="1800" dirty="0">
                    <a:latin typeface="Montserrat" charset="0"/>
                    <a:ea typeface="Montserrat" charset="0"/>
                    <a:cs typeface="Montserrat" charset="0"/>
                  </a:rPr>
                  <a:t>MAPE might exhibit some limitations if the data point value is zero (since there is division operation involved)</a:t>
                </a:r>
              </a:p>
              <a:p>
                <a:pPr marL="342900" indent="-342900" algn="l">
                  <a:buFont typeface="Arial" panose="020B0604020202020204" pitchFamily="34" charset="0"/>
                  <a:buChar char="•"/>
                </a:pPr>
                <a:r>
                  <a:rPr lang="en-CA" sz="1800" dirty="0">
                    <a:latin typeface="Montserrat" charset="0"/>
                    <a:ea typeface="Montserrat" charset="0"/>
                    <a:cs typeface="Montserrat" charset="0"/>
                  </a:rPr>
                  <a:t>The MAPE is calculated as follows:</a:t>
                </a:r>
              </a:p>
              <a:p>
                <a:pPr lvl="1"/>
                <a14:m>
                  <m:oMathPara xmlns:m="http://schemas.openxmlformats.org/officeDocument/2006/math">
                    <m:oMathParaPr>
                      <m:jc m:val="centerGroup"/>
                    </m:oMathParaPr>
                    <m:oMath xmlns:m="http://schemas.openxmlformats.org/officeDocument/2006/math">
                      <m:r>
                        <a:rPr lang="en-CA" sz="1800" i="1">
                          <a:latin typeface="Cambria Math" panose="02040503050406030204" pitchFamily="18" charset="0"/>
                        </a:rPr>
                        <m:t>𝑀𝐴𝑃𝐸</m:t>
                      </m:r>
                      <m:r>
                        <a:rPr lang="en-CA" sz="1800" i="1">
                          <a:latin typeface="Cambria Math" panose="02040503050406030204" pitchFamily="18" charset="0"/>
                        </a:rPr>
                        <m:t>=</m:t>
                      </m:r>
                      <m:f>
                        <m:fPr>
                          <m:ctrlPr>
                            <a:rPr lang="en-CA" sz="2400" i="1">
                              <a:latin typeface="Cambria Math" panose="02040503050406030204" pitchFamily="18" charset="0"/>
                            </a:rPr>
                          </m:ctrlPr>
                        </m:fPr>
                        <m:num>
                          <m:r>
                            <a:rPr lang="en-CA" sz="2400" i="1">
                              <a:latin typeface="Cambria Math" panose="02040503050406030204" pitchFamily="18" charset="0"/>
                            </a:rPr>
                            <m:t>100%</m:t>
                          </m:r>
                        </m:num>
                        <m:den>
                          <m:r>
                            <a:rPr lang="en-CA" sz="2400" i="1">
                              <a:latin typeface="Cambria Math" panose="02040503050406030204" pitchFamily="18" charset="0"/>
                            </a:rPr>
                            <m:t>𝑛</m:t>
                          </m:r>
                        </m:den>
                      </m:f>
                      <m:nary>
                        <m:naryPr>
                          <m:chr m:val="∑"/>
                          <m:ctrlPr>
                            <a:rPr lang="en-CA" sz="2400" i="1">
                              <a:latin typeface="Cambria Math" panose="02040503050406030204" pitchFamily="18" charset="0"/>
                            </a:rPr>
                          </m:ctrlPr>
                        </m:naryPr>
                        <m:sub>
                          <m:r>
                            <a:rPr lang="en-CA" sz="2400" i="1">
                              <a:latin typeface="Cambria Math" panose="02040503050406030204" pitchFamily="18" charset="0"/>
                            </a:rPr>
                            <m:t>𝑖</m:t>
                          </m:r>
                          <m:r>
                            <a:rPr lang="en-CA" sz="2400" i="1">
                              <a:latin typeface="Cambria Math" panose="02040503050406030204" pitchFamily="18" charset="0"/>
                            </a:rPr>
                            <m:t>=1</m:t>
                          </m:r>
                        </m:sub>
                        <m:sup>
                          <m:r>
                            <a:rPr lang="en-CA" sz="2400" i="1">
                              <a:latin typeface="Cambria Math" panose="02040503050406030204" pitchFamily="18" charset="0"/>
                            </a:rPr>
                            <m:t>𝑛</m:t>
                          </m:r>
                        </m:sup>
                        <m:e>
                          <m:r>
                            <a:rPr lang="en-CA" sz="2400" i="1">
                              <a:latin typeface="Cambria Math" panose="02040503050406030204" pitchFamily="18" charset="0"/>
                            </a:rPr>
                            <m:t>|(</m:t>
                          </m:r>
                          <m:sSub>
                            <m:sSubPr>
                              <m:ctrlPr>
                                <a:rPr lang="en-CA" sz="2400" i="1">
                                  <a:latin typeface="Cambria Math" panose="02040503050406030204" pitchFamily="18" charset="0"/>
                                </a:rPr>
                              </m:ctrlPr>
                            </m:sSubPr>
                            <m:e>
                              <m:r>
                                <a:rPr lang="en-CA" sz="2400" i="1">
                                  <a:latin typeface="Cambria Math" panose="02040503050406030204" pitchFamily="18" charset="0"/>
                                </a:rPr>
                                <m:t>𝑦</m:t>
                              </m:r>
                            </m:e>
                            <m:sub>
                              <m:r>
                                <a:rPr lang="en-CA" sz="2400" i="1">
                                  <a:latin typeface="Cambria Math" panose="02040503050406030204" pitchFamily="18" charset="0"/>
                                </a:rPr>
                                <m:t>𝑖</m:t>
                              </m:r>
                            </m:sub>
                          </m:sSub>
                          <m:r>
                            <a:rPr lang="en-CA" sz="2400" i="1">
                              <a:latin typeface="Cambria Math" panose="02040503050406030204" pitchFamily="18" charset="0"/>
                            </a:rPr>
                            <m:t>−</m:t>
                          </m:r>
                          <m:sSub>
                            <m:sSubPr>
                              <m:ctrlPr>
                                <a:rPr lang="en-CA" sz="2400" i="1">
                                  <a:latin typeface="Cambria Math" panose="02040503050406030204" pitchFamily="18" charset="0"/>
                                </a:rPr>
                              </m:ctrlPr>
                            </m:sSubPr>
                            <m:e>
                              <m:acc>
                                <m:accPr>
                                  <m:chr m:val="̂"/>
                                  <m:ctrlPr>
                                    <a:rPr lang="en-CA" sz="2400" i="1">
                                      <a:latin typeface="Cambria Math" panose="02040503050406030204" pitchFamily="18" charset="0"/>
                                    </a:rPr>
                                  </m:ctrlPr>
                                </m:accPr>
                                <m:e>
                                  <m:r>
                                    <a:rPr lang="en-CA" sz="2400" i="1">
                                      <a:latin typeface="Cambria Math" panose="02040503050406030204" pitchFamily="18" charset="0"/>
                                    </a:rPr>
                                    <m:t>𝑦</m:t>
                                  </m:r>
                                </m:e>
                              </m:acc>
                            </m:e>
                            <m:sub>
                              <m:r>
                                <a:rPr lang="en-CA" sz="2400" i="1">
                                  <a:latin typeface="Cambria Math" panose="02040503050406030204" pitchFamily="18" charset="0"/>
                                </a:rPr>
                                <m:t>𝑖</m:t>
                              </m:r>
                            </m:sub>
                          </m:sSub>
                          <m:r>
                            <a:rPr lang="en-CA" sz="2400" i="1">
                              <a:latin typeface="Cambria Math" panose="02040503050406030204" pitchFamily="18" charset="0"/>
                            </a:rPr>
                            <m:t>)/</m:t>
                          </m:r>
                          <m:sSub>
                            <m:sSubPr>
                              <m:ctrlPr>
                                <a:rPr lang="en-CA" sz="2400" i="1">
                                  <a:latin typeface="Cambria Math" panose="02040503050406030204" pitchFamily="18" charset="0"/>
                                </a:rPr>
                              </m:ctrlPr>
                            </m:sSubPr>
                            <m:e>
                              <m:r>
                                <a:rPr lang="en-CA" sz="2400" i="1">
                                  <a:latin typeface="Cambria Math" panose="02040503050406030204" pitchFamily="18" charset="0"/>
                                </a:rPr>
                                <m:t>𝑦</m:t>
                              </m:r>
                            </m:e>
                            <m:sub>
                              <m:r>
                                <a:rPr lang="en-CA" sz="2400" i="1">
                                  <a:latin typeface="Cambria Math" panose="02040503050406030204" pitchFamily="18" charset="0"/>
                                </a:rPr>
                                <m:t>𝑖</m:t>
                              </m:r>
                            </m:sub>
                          </m:sSub>
                          <m:r>
                            <a:rPr lang="en-CA" sz="2400" i="1">
                              <a:latin typeface="Cambria Math" panose="02040503050406030204" pitchFamily="18" charset="0"/>
                            </a:rPr>
                            <m:t>|</m:t>
                          </m:r>
                        </m:e>
                      </m:nary>
                    </m:oMath>
                  </m:oMathPara>
                </a14:m>
                <a:endParaRPr lang="en-CA" sz="2400" dirty="0"/>
              </a:p>
            </p:txBody>
          </p:sp>
        </mc:Choice>
        <mc:Fallback xmlns="">
          <p:sp>
            <p:nvSpPr>
              <p:cNvPr id="7" name="Content Placeholder 2"/>
              <p:cNvSpPr txBox="1">
                <a:spLocks noRot="1" noChangeAspect="1" noMove="1" noResize="1" noEditPoints="1" noAdjustHandles="1" noChangeArrowheads="1" noChangeShapeType="1" noTextEdit="1"/>
              </p:cNvSpPr>
              <p:nvPr/>
            </p:nvSpPr>
            <p:spPr>
              <a:xfrm>
                <a:off x="439699" y="1278900"/>
                <a:ext cx="11428839" cy="4525963"/>
              </a:xfrm>
              <a:prstGeom prst="rect">
                <a:avLst/>
              </a:prstGeom>
              <a:blipFill>
                <a:blip r:embed="rId2"/>
                <a:stretch>
                  <a:fillRect l="-320" t="-1348"/>
                </a:stretch>
              </a:blipFill>
            </p:spPr>
            <p:txBody>
              <a:bodyPr/>
              <a:lstStyle/>
              <a:p>
                <a:r>
                  <a:rPr lang="en-US">
                    <a:noFill/>
                  </a:rPr>
                  <a:t> </a:t>
                </a:r>
              </a:p>
            </p:txBody>
          </p:sp>
        </mc:Fallback>
      </mc:AlternateContent>
    </p:spTree>
    <p:extLst>
      <p:ext uri="{BB962C8B-B14F-4D97-AF65-F5344CB8AC3E}">
        <p14:creationId xmlns:p14="http://schemas.microsoft.com/office/powerpoint/2010/main" val="41574452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439700" y="196371"/>
            <a:ext cx="11848716" cy="523220"/>
          </a:xfrm>
          <a:prstGeom prst="rect">
            <a:avLst/>
          </a:prstGeom>
        </p:spPr>
        <p:txBody>
          <a:bodyPr wrap="square">
            <a:spAutoFit/>
          </a:bodyPr>
          <a:lstStyle/>
          <a:p>
            <a:pPr>
              <a:buClrTx/>
            </a:pPr>
            <a:r>
              <a:rPr lang="en-CA" sz="2800" b="1" kern="1200" dirty="0">
                <a:solidFill>
                  <a:srgbClr val="FF9900"/>
                </a:solidFill>
                <a:latin typeface="Montserrat" charset="0"/>
                <a:ea typeface="+mn-ea"/>
                <a:cs typeface="+mn-cs"/>
              </a:rPr>
              <a:t>REGRESSION METRICS: MEAN PERCENTAGE ERROR (MPE)</a:t>
            </a:r>
          </a:p>
        </p:txBody>
      </p:sp>
      <mc:AlternateContent xmlns:mc="http://schemas.openxmlformats.org/markup-compatibility/2006" xmlns:a14="http://schemas.microsoft.com/office/drawing/2010/main">
        <mc:Choice Requires="a14">
          <p:sp>
            <p:nvSpPr>
              <p:cNvPr id="7" name="Content Placeholder 2"/>
              <p:cNvSpPr txBox="1">
                <a:spLocks/>
              </p:cNvSpPr>
              <p:nvPr/>
            </p:nvSpPr>
            <p:spPr>
              <a:xfrm>
                <a:off x="439700" y="1278900"/>
                <a:ext cx="11752300"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CA" sz="1800" dirty="0">
                    <a:latin typeface="Montserrat" charset="0"/>
                    <a:ea typeface="Montserrat" charset="0"/>
                    <a:cs typeface="Montserrat" charset="0"/>
                  </a:rPr>
                  <a:t>MPE is similar to MAPE but without the absolute operation </a:t>
                </a:r>
              </a:p>
              <a:p>
                <a:pPr marL="342900" indent="-342900" algn="l">
                  <a:buFont typeface="Arial" panose="020B0604020202020204" pitchFamily="34" charset="0"/>
                  <a:buChar char="•"/>
                </a:pPr>
                <a:r>
                  <a:rPr lang="en-CA" sz="1800" dirty="0">
                    <a:latin typeface="Montserrat" charset="0"/>
                    <a:ea typeface="Montserrat" charset="0"/>
                    <a:cs typeface="Montserrat" charset="0"/>
                  </a:rPr>
                  <a:t>MPE is useful to provide an insight of how many positive errors as compared to negative ones</a:t>
                </a:r>
              </a:p>
              <a:p>
                <a:pPr marL="342900" indent="-342900" algn="l">
                  <a:buFont typeface="Arial" panose="020B0604020202020204" pitchFamily="34" charset="0"/>
                  <a:buChar char="•"/>
                </a:pPr>
                <a:r>
                  <a:rPr lang="en-CA" sz="1800" dirty="0">
                    <a:latin typeface="Montserrat" charset="0"/>
                    <a:ea typeface="Montserrat" charset="0"/>
                    <a:cs typeface="Montserrat" charset="0"/>
                  </a:rPr>
                  <a:t>The MPE is calculated as follows:</a:t>
                </a:r>
              </a:p>
              <a:p>
                <a:pPr algn="l"/>
                <a14:m>
                  <m:oMathPara xmlns:m="http://schemas.openxmlformats.org/officeDocument/2006/math">
                    <m:oMathParaPr>
                      <m:jc m:val="centerGroup"/>
                    </m:oMathParaPr>
                    <m:oMath xmlns:m="http://schemas.openxmlformats.org/officeDocument/2006/math">
                      <m:r>
                        <a:rPr lang="en-CA" sz="1400" i="1">
                          <a:latin typeface="Cambria Math" panose="02040503050406030204" pitchFamily="18" charset="0"/>
                        </a:rPr>
                        <m:t>𝑀𝑃𝐸</m:t>
                      </m:r>
                      <m:r>
                        <a:rPr lang="en-CA" sz="1400" i="1">
                          <a:latin typeface="Cambria Math" panose="02040503050406030204" pitchFamily="18" charset="0"/>
                        </a:rPr>
                        <m:t>=</m:t>
                      </m:r>
                      <m:f>
                        <m:fPr>
                          <m:ctrlPr>
                            <a:rPr lang="en-CA" sz="1800" i="1">
                              <a:latin typeface="Cambria Math" panose="02040503050406030204" pitchFamily="18" charset="0"/>
                            </a:rPr>
                          </m:ctrlPr>
                        </m:fPr>
                        <m:num>
                          <m:r>
                            <a:rPr lang="en-CA" sz="1800" i="1">
                              <a:latin typeface="Cambria Math" panose="02040503050406030204" pitchFamily="18" charset="0"/>
                            </a:rPr>
                            <m:t>100%</m:t>
                          </m:r>
                        </m:num>
                        <m:den>
                          <m:r>
                            <a:rPr lang="en-CA" sz="1800" i="1">
                              <a:latin typeface="Cambria Math" panose="02040503050406030204" pitchFamily="18" charset="0"/>
                            </a:rPr>
                            <m:t>𝑛</m:t>
                          </m:r>
                        </m:den>
                      </m:f>
                      <m:nary>
                        <m:naryPr>
                          <m:chr m:val="∑"/>
                          <m:ctrlPr>
                            <a:rPr lang="en-CA" sz="1800" i="1">
                              <a:latin typeface="Cambria Math" panose="02040503050406030204" pitchFamily="18" charset="0"/>
                            </a:rPr>
                          </m:ctrlPr>
                        </m:naryPr>
                        <m:sub>
                          <m:r>
                            <a:rPr lang="en-CA" sz="1800" i="1">
                              <a:latin typeface="Cambria Math" panose="02040503050406030204" pitchFamily="18" charset="0"/>
                            </a:rPr>
                            <m:t>𝑖</m:t>
                          </m:r>
                          <m:r>
                            <a:rPr lang="en-CA" sz="1800" i="1">
                              <a:latin typeface="Cambria Math" panose="02040503050406030204" pitchFamily="18" charset="0"/>
                            </a:rPr>
                            <m:t>=1</m:t>
                          </m:r>
                        </m:sub>
                        <m:sup>
                          <m:r>
                            <a:rPr lang="en-CA" sz="1800" i="1">
                              <a:latin typeface="Cambria Math" panose="02040503050406030204" pitchFamily="18" charset="0"/>
                            </a:rPr>
                            <m:t>𝑛</m:t>
                          </m:r>
                        </m:sup>
                        <m:e>
                          <m:r>
                            <a:rPr lang="en-CA" sz="1800" i="1">
                              <a:latin typeface="Cambria Math" panose="02040503050406030204" pitchFamily="18" charset="0"/>
                            </a:rPr>
                            <m:t>(</m:t>
                          </m:r>
                          <m:sSub>
                            <m:sSubPr>
                              <m:ctrlPr>
                                <a:rPr lang="en-CA" sz="1800" i="1">
                                  <a:latin typeface="Cambria Math" panose="02040503050406030204" pitchFamily="18" charset="0"/>
                                </a:rPr>
                              </m:ctrlPr>
                            </m:sSubPr>
                            <m:e>
                              <m:r>
                                <a:rPr lang="en-CA" sz="1800" i="1">
                                  <a:latin typeface="Cambria Math" panose="02040503050406030204" pitchFamily="18" charset="0"/>
                                </a:rPr>
                                <m:t>𝑦</m:t>
                              </m:r>
                            </m:e>
                            <m:sub>
                              <m:r>
                                <a:rPr lang="en-CA" sz="1800" i="1">
                                  <a:latin typeface="Cambria Math" panose="02040503050406030204" pitchFamily="18" charset="0"/>
                                </a:rPr>
                                <m:t>𝑖</m:t>
                              </m:r>
                            </m:sub>
                          </m:sSub>
                          <m:r>
                            <a:rPr lang="en-CA" sz="1800" i="1">
                              <a:latin typeface="Cambria Math" panose="02040503050406030204" pitchFamily="18" charset="0"/>
                            </a:rPr>
                            <m:t>−</m:t>
                          </m:r>
                          <m:sSub>
                            <m:sSubPr>
                              <m:ctrlPr>
                                <a:rPr lang="en-CA" sz="1800" i="1">
                                  <a:latin typeface="Cambria Math" panose="02040503050406030204" pitchFamily="18" charset="0"/>
                                </a:rPr>
                              </m:ctrlPr>
                            </m:sSubPr>
                            <m:e>
                              <m:acc>
                                <m:accPr>
                                  <m:chr m:val="̂"/>
                                  <m:ctrlPr>
                                    <a:rPr lang="en-CA" sz="1800" i="1">
                                      <a:latin typeface="Cambria Math" panose="02040503050406030204" pitchFamily="18" charset="0"/>
                                    </a:rPr>
                                  </m:ctrlPr>
                                </m:accPr>
                                <m:e>
                                  <m:r>
                                    <a:rPr lang="en-CA" sz="1800" i="1">
                                      <a:latin typeface="Cambria Math" panose="02040503050406030204" pitchFamily="18" charset="0"/>
                                    </a:rPr>
                                    <m:t>𝑦</m:t>
                                  </m:r>
                                </m:e>
                              </m:acc>
                            </m:e>
                            <m:sub>
                              <m:r>
                                <a:rPr lang="en-CA" sz="1800" i="1">
                                  <a:latin typeface="Cambria Math" panose="02040503050406030204" pitchFamily="18" charset="0"/>
                                </a:rPr>
                                <m:t>𝑖</m:t>
                              </m:r>
                            </m:sub>
                          </m:sSub>
                          <m:r>
                            <a:rPr lang="en-CA" sz="1800" i="1">
                              <a:latin typeface="Cambria Math" panose="02040503050406030204" pitchFamily="18" charset="0"/>
                            </a:rPr>
                            <m:t>)/</m:t>
                          </m:r>
                          <m:sSub>
                            <m:sSubPr>
                              <m:ctrlPr>
                                <a:rPr lang="en-CA" sz="1800" i="1">
                                  <a:latin typeface="Cambria Math" panose="02040503050406030204" pitchFamily="18" charset="0"/>
                                </a:rPr>
                              </m:ctrlPr>
                            </m:sSubPr>
                            <m:e>
                              <m:r>
                                <a:rPr lang="en-CA" sz="1800" i="1">
                                  <a:latin typeface="Cambria Math" panose="02040503050406030204" pitchFamily="18" charset="0"/>
                                </a:rPr>
                                <m:t>𝑦</m:t>
                              </m:r>
                            </m:e>
                            <m:sub>
                              <m:r>
                                <a:rPr lang="en-CA" sz="1800" i="1">
                                  <a:latin typeface="Cambria Math" panose="02040503050406030204" pitchFamily="18" charset="0"/>
                                </a:rPr>
                                <m:t>𝑖</m:t>
                              </m:r>
                            </m:sub>
                          </m:sSub>
                        </m:e>
                      </m:nary>
                    </m:oMath>
                  </m:oMathPara>
                </a14:m>
                <a:endParaRPr lang="en-CA" sz="1800" dirty="0"/>
              </a:p>
              <a:p>
                <a:pPr marL="342900" indent="-342900" algn="l">
                  <a:buFont typeface="Arial" panose="020B0604020202020204" pitchFamily="34" charset="0"/>
                  <a:buChar char="•"/>
                </a:pPr>
                <a:endParaRPr lang="en-CA" sz="1800" dirty="0">
                  <a:latin typeface="Montserrat" charset="0"/>
                  <a:ea typeface="Montserrat" charset="0"/>
                  <a:cs typeface="Montserrat" charset="0"/>
                </a:endParaRPr>
              </a:p>
            </p:txBody>
          </p:sp>
        </mc:Choice>
        <mc:Fallback xmlns="">
          <p:sp>
            <p:nvSpPr>
              <p:cNvPr id="7" name="Content Placeholder 2"/>
              <p:cNvSpPr txBox="1">
                <a:spLocks noRot="1" noChangeAspect="1" noMove="1" noResize="1" noEditPoints="1" noAdjustHandles="1" noChangeArrowheads="1" noChangeShapeType="1" noTextEdit="1"/>
              </p:cNvSpPr>
              <p:nvPr/>
            </p:nvSpPr>
            <p:spPr>
              <a:xfrm>
                <a:off x="439700" y="1278900"/>
                <a:ext cx="11752300" cy="4525963"/>
              </a:xfrm>
              <a:prstGeom prst="rect">
                <a:avLst/>
              </a:prstGeom>
              <a:blipFill rotWithShape="0">
                <a:blip r:embed="rId3"/>
                <a:stretch>
                  <a:fillRect l="-311" t="-1348"/>
                </a:stretch>
              </a:blipFill>
            </p:spPr>
            <p:txBody>
              <a:bodyPr/>
              <a:lstStyle/>
              <a:p>
                <a:r>
                  <a:rPr lang="en-CA">
                    <a:noFill/>
                  </a:rPr>
                  <a:t> </a:t>
                </a:r>
              </a:p>
            </p:txBody>
          </p:sp>
        </mc:Fallback>
      </mc:AlternateContent>
    </p:spTree>
    <p:extLst>
      <p:ext uri="{BB962C8B-B14F-4D97-AF65-F5344CB8AC3E}">
        <p14:creationId xmlns:p14="http://schemas.microsoft.com/office/powerpoint/2010/main" val="37119950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1" y="595055"/>
            <a:ext cx="4505499" cy="2554545"/>
            <a:chOff x="544021" y="462975"/>
            <a:chExt cx="4505499" cy="2554545"/>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1" y="462975"/>
              <a:ext cx="3766722" cy="25545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REGRESSION METRICS AND KPIs (PART 2)</a:t>
              </a:r>
            </a:p>
          </p:txBody>
        </p:sp>
        <p:cxnSp>
          <p:nvCxnSpPr>
            <p:cNvPr id="5" name="Прямая соединительная линия 4"/>
            <p:cNvCxnSpPr/>
            <p:nvPr/>
          </p:nvCxnSpPr>
          <p:spPr>
            <a:xfrm>
              <a:off x="544022" y="3017520"/>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20222" y="4170263"/>
            <a:ext cx="2206954" cy="231596"/>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2674776" y="451733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13720937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0" name="Прямоугольник 9">
                <a:extLst>
                  <a:ext uri="{FF2B5EF4-FFF2-40B4-BE49-F238E27FC236}">
                    <a16:creationId xmlns:a16="http://schemas.microsoft.com/office/drawing/2014/main" id="{5EE88138-48BD-46AA-94F3-3B05DD703F63}"/>
                  </a:ext>
                </a:extLst>
              </p:cNvPr>
              <p:cNvSpPr/>
              <p:nvPr/>
            </p:nvSpPr>
            <p:spPr>
              <a:xfrm>
                <a:off x="309009" y="57217"/>
                <a:ext cx="11260949" cy="963854"/>
              </a:xfrm>
              <a:prstGeom prst="rect">
                <a:avLst/>
              </a:prstGeom>
            </p:spPr>
            <p:txBody>
              <a:bodyPr wrap="square">
                <a:spAutoFit/>
              </a:bodyPr>
              <a:lstStyle/>
              <a:p>
                <a:pPr>
                  <a:buClrTx/>
                </a:pPr>
                <a:r>
                  <a:rPr lang="en-CA" sz="2800" b="1" kern="1200" dirty="0">
                    <a:solidFill>
                      <a:srgbClr val="FF9900"/>
                    </a:solidFill>
                    <a:latin typeface="Montserrat" charset="0"/>
                    <a:ea typeface="+mn-ea"/>
                    <a:cs typeface="+mn-cs"/>
                  </a:rPr>
                  <a:t>REGRESSION METRICS: R SQUARE (</a:t>
                </a:r>
                <a14:m>
                  <m:oMath xmlns:m="http://schemas.openxmlformats.org/officeDocument/2006/math">
                    <m:sSup>
                      <m:sSupPr>
                        <m:ctrlPr>
                          <a:rPr lang="en-CA" sz="2800" b="1" i="1" kern="1200">
                            <a:solidFill>
                              <a:srgbClr val="FF9900"/>
                            </a:solidFill>
                            <a:latin typeface="Cambria Math" panose="02040503050406030204" pitchFamily="18" charset="0"/>
                            <a:ea typeface="+mn-ea"/>
                            <a:cs typeface="+mn-cs"/>
                          </a:rPr>
                        </m:ctrlPr>
                      </m:sSupPr>
                      <m:e>
                        <m:r>
                          <a:rPr lang="en-CA" sz="2800" b="1" kern="1200">
                            <a:solidFill>
                              <a:srgbClr val="FF9900"/>
                            </a:solidFill>
                            <a:latin typeface="Cambria Math" panose="02040503050406030204" pitchFamily="18" charset="0"/>
                            <a:ea typeface="+mn-ea"/>
                            <a:cs typeface="+mn-cs"/>
                          </a:rPr>
                          <m:t>𝑹</m:t>
                        </m:r>
                      </m:e>
                      <m:sup>
                        <m:r>
                          <a:rPr lang="en-CA" sz="2800" b="1" kern="1200">
                            <a:solidFill>
                              <a:srgbClr val="FF9900"/>
                            </a:solidFill>
                            <a:latin typeface="Cambria Math" panose="02040503050406030204" pitchFamily="18" charset="0"/>
                            <a:ea typeface="+mn-ea"/>
                            <a:cs typeface="+mn-cs"/>
                          </a:rPr>
                          <m:t>𝟐</m:t>
                        </m:r>
                      </m:sup>
                    </m:sSup>
                  </m:oMath>
                </a14:m>
                <a:r>
                  <a:rPr lang="en-CA" sz="2800" b="1" kern="1200" dirty="0">
                    <a:solidFill>
                      <a:srgbClr val="FF9900"/>
                    </a:solidFill>
                    <a:latin typeface="Montserrat" charset="0"/>
                    <a:ea typeface="+mn-ea"/>
                    <a:cs typeface="+mn-cs"/>
                  </a:rPr>
                  <a:t>)-COEFFICIENT OF DETERMINATION</a:t>
                </a:r>
              </a:p>
            </p:txBody>
          </p:sp>
        </mc:Choice>
        <mc:Fallback xmlns="">
          <p:sp>
            <p:nvSpPr>
              <p:cNvPr id="10" name="Прямоугольник 9">
                <a:extLst>
                  <a:ext uri="{FF2B5EF4-FFF2-40B4-BE49-F238E27FC236}">
                    <a16:creationId xmlns:a16="http://schemas.microsoft.com/office/drawing/2014/main" id="{5EE88138-48BD-46AA-94F3-3B05DD703F63}"/>
                  </a:ext>
                </a:extLst>
              </p:cNvPr>
              <p:cNvSpPr>
                <a:spLocks noRot="1" noChangeAspect="1" noMove="1" noResize="1" noEditPoints="1" noAdjustHandles="1" noChangeArrowheads="1" noChangeShapeType="1" noTextEdit="1"/>
              </p:cNvSpPr>
              <p:nvPr/>
            </p:nvSpPr>
            <p:spPr>
              <a:xfrm>
                <a:off x="309009" y="57217"/>
                <a:ext cx="11260949" cy="963854"/>
              </a:xfrm>
              <a:prstGeom prst="rect">
                <a:avLst/>
              </a:prstGeom>
              <a:blipFill>
                <a:blip r:embed="rId2"/>
                <a:stretch>
                  <a:fillRect l="-1137" t="-5063" b="-170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Content Placeholder 2"/>
              <p:cNvSpPr txBox="1">
                <a:spLocks/>
              </p:cNvSpPr>
              <p:nvPr/>
            </p:nvSpPr>
            <p:spPr>
              <a:xfrm>
                <a:off x="439700" y="1278900"/>
                <a:ext cx="10197863"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CA" sz="1800" dirty="0">
                    <a:latin typeface="Montserrat" charset="0"/>
                    <a:ea typeface="Montserrat" charset="0"/>
                    <a:cs typeface="Montserrat" charset="0"/>
                  </a:rPr>
                  <a:t>R-square or the coefficient of determination represents the proportion of variance (of y) that has been explained by the independent variables in the model. </a:t>
                </a:r>
              </a:p>
              <a:p>
                <a:pPr marL="342900" indent="-342900" algn="l">
                  <a:buFont typeface="Arial" panose="020B0604020202020204" pitchFamily="34" charset="0"/>
                  <a:buChar char="•"/>
                </a:pPr>
                <a:r>
                  <a:rPr lang="en-CA" sz="1800" dirty="0">
                    <a:latin typeface="Montserrat" charset="0"/>
                    <a:ea typeface="Montserrat" charset="0"/>
                    <a:cs typeface="Montserrat" charset="0"/>
                  </a:rPr>
                  <a:t>If </a:t>
                </a:r>
                <a14:m>
                  <m:oMath xmlns:m="http://schemas.openxmlformats.org/officeDocument/2006/math">
                    <m:sSup>
                      <m:sSupPr>
                        <m:ctrlPr>
                          <a:rPr lang="en-CA" sz="1800" b="0" i="1" dirty="0" smtClean="0">
                            <a:latin typeface="Cambria Math" panose="02040503050406030204" pitchFamily="18" charset="0"/>
                            <a:ea typeface="Montserrat" charset="0"/>
                            <a:cs typeface="Montserrat" charset="0"/>
                          </a:rPr>
                        </m:ctrlPr>
                      </m:sSupPr>
                      <m:e>
                        <m:r>
                          <a:rPr lang="en-CA" sz="1800" i="1" dirty="0" smtClean="0">
                            <a:latin typeface="Cambria Math" panose="02040503050406030204" pitchFamily="18" charset="0"/>
                            <a:ea typeface="Montserrat" charset="0"/>
                            <a:cs typeface="Montserrat" charset="0"/>
                          </a:rPr>
                          <m:t>𝑅</m:t>
                        </m:r>
                      </m:e>
                      <m:sup>
                        <m:r>
                          <a:rPr lang="en-CA" sz="1800" b="0" i="1" dirty="0" smtClean="0">
                            <a:latin typeface="Cambria Math" panose="02040503050406030204" pitchFamily="18" charset="0"/>
                            <a:ea typeface="Montserrat" charset="0"/>
                            <a:cs typeface="Montserrat" charset="0"/>
                          </a:rPr>
                          <m:t>2</m:t>
                        </m:r>
                      </m:sup>
                    </m:sSup>
                    <m:r>
                      <a:rPr lang="en-CA" sz="1800" i="1" dirty="0" smtClean="0">
                        <a:latin typeface="Cambria Math" panose="02040503050406030204" pitchFamily="18" charset="0"/>
                        <a:ea typeface="Montserrat" charset="0"/>
                        <a:cs typeface="Montserrat" charset="0"/>
                      </a:rPr>
                      <m:t>=80</m:t>
                    </m:r>
                  </m:oMath>
                </a14:m>
                <a:r>
                  <a:rPr lang="en-CA" sz="1800" dirty="0">
                    <a:latin typeface="Montserrat" charset="0"/>
                    <a:ea typeface="Montserrat" charset="0"/>
                    <a:cs typeface="Montserrat" charset="0"/>
                  </a:rPr>
                  <a:t>, this means that 80% of the increase in the car price is due to increase in the engine size. </a:t>
                </a:r>
              </a:p>
              <a:p>
                <a:pPr marL="342900" indent="-342900" algn="l">
                  <a:buFont typeface="Arial" panose="020B0604020202020204" pitchFamily="34" charset="0"/>
                  <a:buChar char="•"/>
                </a:pPr>
                <a:endParaRPr lang="en-CA" sz="1800" dirty="0">
                  <a:latin typeface="Montserrat" charset="0"/>
                  <a:ea typeface="Montserrat" charset="0"/>
                  <a:cs typeface="Montserrat" charset="0"/>
                </a:endParaRPr>
              </a:p>
              <a:p>
                <a:pPr lvl="1"/>
                <a:endParaRPr lang="en-CA" sz="1800" dirty="0"/>
              </a:p>
              <a:p>
                <a:pPr marL="342900" indent="-342900" algn="l">
                  <a:buFont typeface="Arial" panose="020B0604020202020204" pitchFamily="34" charset="0"/>
                  <a:buChar char="•"/>
                </a:pPr>
                <a:endParaRPr lang="en-CA" sz="1800" dirty="0">
                  <a:latin typeface="Montserrat" charset="0"/>
                  <a:ea typeface="Montserrat" charset="0"/>
                  <a:cs typeface="Montserrat" charset="0"/>
                </a:endParaRPr>
              </a:p>
            </p:txBody>
          </p:sp>
        </mc:Choice>
        <mc:Fallback xmlns="">
          <p:sp>
            <p:nvSpPr>
              <p:cNvPr id="7" name="Content Placeholder 2"/>
              <p:cNvSpPr txBox="1">
                <a:spLocks noRot="1" noChangeAspect="1" noMove="1" noResize="1" noEditPoints="1" noAdjustHandles="1" noChangeArrowheads="1" noChangeShapeType="1" noTextEdit="1"/>
              </p:cNvSpPr>
              <p:nvPr/>
            </p:nvSpPr>
            <p:spPr>
              <a:xfrm>
                <a:off x="439700" y="1278900"/>
                <a:ext cx="10197863" cy="4525963"/>
              </a:xfrm>
              <a:prstGeom prst="rect">
                <a:avLst/>
              </a:prstGeom>
              <a:blipFill>
                <a:blip r:embed="rId3"/>
                <a:stretch>
                  <a:fillRect l="-359" t="-1348"/>
                </a:stretch>
              </a:blipFill>
            </p:spPr>
            <p:txBody>
              <a:bodyPr/>
              <a:lstStyle/>
              <a:p>
                <a:r>
                  <a:rPr lang="en-US">
                    <a:noFill/>
                  </a:rPr>
                  <a:t> </a:t>
                </a:r>
              </a:p>
            </p:txBody>
          </p:sp>
        </mc:Fallback>
      </mc:AlternateContent>
      <p:cxnSp>
        <p:nvCxnSpPr>
          <p:cNvPr id="5" name="Straight Arrow Connector 4"/>
          <p:cNvCxnSpPr/>
          <p:nvPr/>
        </p:nvCxnSpPr>
        <p:spPr>
          <a:xfrm flipV="1">
            <a:off x="2318945" y="5409455"/>
            <a:ext cx="3907020" cy="25073"/>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flipV="1">
            <a:off x="2332470" y="2857882"/>
            <a:ext cx="17133" cy="2599674"/>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3023349" y="4220513"/>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Oval 10"/>
          <p:cNvSpPr/>
          <p:nvPr/>
        </p:nvSpPr>
        <p:spPr>
          <a:xfrm>
            <a:off x="3505041" y="3917514"/>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Oval 11"/>
          <p:cNvSpPr/>
          <p:nvPr/>
        </p:nvSpPr>
        <p:spPr>
          <a:xfrm>
            <a:off x="3765974" y="4297895"/>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Oval 12"/>
          <p:cNvSpPr/>
          <p:nvPr/>
        </p:nvSpPr>
        <p:spPr>
          <a:xfrm>
            <a:off x="4196017" y="3372056"/>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Oval 13"/>
          <p:cNvSpPr/>
          <p:nvPr/>
        </p:nvSpPr>
        <p:spPr>
          <a:xfrm>
            <a:off x="5878899" y="2540054"/>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Oval 14"/>
          <p:cNvSpPr/>
          <p:nvPr/>
        </p:nvSpPr>
        <p:spPr>
          <a:xfrm>
            <a:off x="4935598" y="3043517"/>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Oval 15"/>
          <p:cNvSpPr/>
          <p:nvPr/>
        </p:nvSpPr>
        <p:spPr>
          <a:xfrm>
            <a:off x="5077697" y="3549722"/>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Oval 16"/>
          <p:cNvSpPr/>
          <p:nvPr/>
        </p:nvSpPr>
        <p:spPr>
          <a:xfrm>
            <a:off x="4272455" y="3832808"/>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Oval 17"/>
          <p:cNvSpPr/>
          <p:nvPr/>
        </p:nvSpPr>
        <p:spPr>
          <a:xfrm>
            <a:off x="5675176" y="3050000"/>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extBox 18"/>
          <p:cNvSpPr txBox="1"/>
          <p:nvPr/>
        </p:nvSpPr>
        <p:spPr>
          <a:xfrm>
            <a:off x="3885273" y="5445298"/>
            <a:ext cx="2217274" cy="461665"/>
          </a:xfrm>
          <a:prstGeom prst="rect">
            <a:avLst/>
          </a:prstGeom>
          <a:noFill/>
        </p:spPr>
        <p:txBody>
          <a:bodyPr wrap="none" rtlCol="0">
            <a:spAutoFit/>
          </a:bodyPr>
          <a:lstStyle/>
          <a:p>
            <a:r>
              <a:rPr lang="en-CA" sz="2400" b="1" dirty="0"/>
              <a:t>ENGINE SIZE </a:t>
            </a:r>
          </a:p>
        </p:txBody>
      </p:sp>
      <p:sp>
        <p:nvSpPr>
          <p:cNvPr id="20" name="TextBox 19"/>
          <p:cNvSpPr txBox="1"/>
          <p:nvPr/>
        </p:nvSpPr>
        <p:spPr>
          <a:xfrm rot="16200000">
            <a:off x="886978" y="3836740"/>
            <a:ext cx="2340705" cy="461665"/>
          </a:xfrm>
          <a:prstGeom prst="rect">
            <a:avLst/>
          </a:prstGeom>
          <a:noFill/>
        </p:spPr>
        <p:txBody>
          <a:bodyPr wrap="none" rtlCol="0">
            <a:spAutoFit/>
          </a:bodyPr>
          <a:lstStyle/>
          <a:p>
            <a:r>
              <a:rPr lang="en-CA" sz="2400" b="1" dirty="0"/>
              <a:t>CAR PRICE ($)</a:t>
            </a:r>
          </a:p>
        </p:txBody>
      </p:sp>
      <p:cxnSp>
        <p:nvCxnSpPr>
          <p:cNvPr id="21" name="Straight Connector 20"/>
          <p:cNvCxnSpPr/>
          <p:nvPr/>
        </p:nvCxnSpPr>
        <p:spPr>
          <a:xfrm flipH="1">
            <a:off x="2370398" y="2942272"/>
            <a:ext cx="3595707" cy="1951525"/>
          </a:xfrm>
          <a:prstGeom prst="line">
            <a:avLst/>
          </a:prstGeom>
          <a:ln w="57150">
            <a:solidFill>
              <a:srgbClr val="A5D9E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8064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рямоугольник 11">
            <a:extLst>
              <a:ext uri="{FF2B5EF4-FFF2-40B4-BE49-F238E27FC236}">
                <a16:creationId xmlns:a16="http://schemas.microsoft.com/office/drawing/2014/main" id="{9420DDB7-F11C-459F-A5B9-761CD9F03F7F}"/>
              </a:ext>
            </a:extLst>
          </p:cNvPr>
          <p:cNvSpPr/>
          <p:nvPr/>
        </p:nvSpPr>
        <p:spPr>
          <a:xfrm>
            <a:off x="661578" y="2695373"/>
            <a:ext cx="7539447" cy="702244"/>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br>
              <a:rPr kumimoji="0" lang="en-CA" sz="1400" b="1" i="0" u="none" strike="noStrike" kern="1200" cap="none" spc="0" normalizeH="0" baseline="0" noProof="0" dirty="0">
                <a:ln>
                  <a:noFill/>
                </a:ln>
                <a:solidFill>
                  <a:prstClr val="black"/>
                </a:solidFill>
                <a:effectLst/>
                <a:uLnTx/>
                <a:uFillTx/>
                <a:latin typeface="Montserrat" charset="0"/>
                <a:ea typeface="Montserrat" charset="0"/>
                <a:cs typeface="Montserrat" charset="0"/>
              </a:rPr>
            </a:br>
            <a:endParaRPr kumimoji="0" lang="en-CA" sz="1400" b="1" i="0" u="none" strike="noStrike" kern="1200" cap="none" spc="0" normalizeH="0" baseline="0" noProof="0" dirty="0">
              <a:ln>
                <a:noFill/>
              </a:ln>
              <a:solidFill>
                <a:prstClr val="black"/>
              </a:solidFill>
              <a:effectLst/>
              <a:uLnTx/>
              <a:uFillTx/>
              <a:latin typeface="Montserrat" charset="0"/>
              <a:ea typeface="Montserrat" charset="0"/>
              <a:cs typeface="Montserrat" charset="0"/>
            </a:endParaRPr>
          </a:p>
        </p:txBody>
      </p:sp>
      <p:sp>
        <p:nvSpPr>
          <p:cNvPr id="7" name="Title 1">
            <a:extLst>
              <a:ext uri="{FF2B5EF4-FFF2-40B4-BE49-F238E27FC236}">
                <a16:creationId xmlns:a16="http://schemas.microsoft.com/office/drawing/2014/main" id="{0041A389-5846-4DA9-AD15-B3B7581E108B}"/>
              </a:ext>
            </a:extLst>
          </p:cNvPr>
          <p:cNvSpPr txBox="1">
            <a:spLocks/>
          </p:cNvSpPr>
          <p:nvPr/>
        </p:nvSpPr>
        <p:spPr>
          <a:xfrm>
            <a:off x="152400" y="273160"/>
            <a:ext cx="10349952" cy="523220"/>
          </a:xfrm>
          <a:prstGeom prst="rect">
            <a:avLst/>
          </a:prstGeom>
        </p:spPr>
        <p:txBody>
          <a:bodyPr wrap="square">
            <a:spAutoFit/>
          </a:bodyPr>
          <a:lstStyle>
            <a:defPPr>
              <a:defRPr lang="en-US"/>
            </a:defPPr>
            <a:lvl1pPr>
              <a:defRPr sz="2800" b="1">
                <a:solidFill>
                  <a:srgbClr val="0054A7"/>
                </a:solidFill>
                <a:latin typeface="Montserrat" charset="0"/>
              </a:defRPr>
            </a:lvl1pPr>
          </a:lstStyle>
          <a:p>
            <a:r>
              <a:rPr lang="en-CA" dirty="0">
                <a:solidFill>
                  <a:srgbClr val="FF9900"/>
                </a:solidFill>
              </a:rPr>
              <a:t>PROJECT CARD</a:t>
            </a:r>
          </a:p>
        </p:txBody>
      </p:sp>
      <p:sp>
        <p:nvSpPr>
          <p:cNvPr id="11" name="Rectangle 10">
            <a:extLst>
              <a:ext uri="{FF2B5EF4-FFF2-40B4-BE49-F238E27FC236}">
                <a16:creationId xmlns:a16="http://schemas.microsoft.com/office/drawing/2014/main" id="{24B42103-EEA5-40BF-ADFD-24D36FA4268E}"/>
              </a:ext>
            </a:extLst>
          </p:cNvPr>
          <p:cNvSpPr/>
          <p:nvPr/>
        </p:nvSpPr>
        <p:spPr>
          <a:xfrm>
            <a:off x="176352" y="611344"/>
            <a:ext cx="6748324" cy="4832092"/>
          </a:xfrm>
          <a:prstGeom prst="rect">
            <a:avLst/>
          </a:prstGeom>
        </p:spPr>
        <p:txBody>
          <a:bodyPr wrap="square">
            <a:spAutoFit/>
          </a:bodyPr>
          <a:lstStyle/>
          <a:p>
            <a:pPr marL="285750" indent="-285750">
              <a:buFont typeface="Arial" panose="020B0604020202020204" pitchFamily="34" charset="0"/>
              <a:buChar char="•"/>
            </a:pPr>
            <a:endParaRPr lang="en-US" b="1" dirty="0">
              <a:solidFill>
                <a:schemeClr val="tx1"/>
              </a:solidFill>
              <a:latin typeface="Montserrat" charset="0"/>
            </a:endParaRPr>
          </a:p>
          <a:p>
            <a:r>
              <a:rPr lang="en-CA" b="1" u="sng" dirty="0">
                <a:solidFill>
                  <a:schemeClr val="tx1"/>
                </a:solidFill>
                <a:latin typeface="Montserrat" charset="0"/>
              </a:rPr>
              <a:t>GOAL: </a:t>
            </a:r>
          </a:p>
          <a:p>
            <a:pPr marL="285750" indent="-285750">
              <a:buFont typeface="Arial" panose="020B0604020202020204" pitchFamily="34" charset="0"/>
              <a:buChar char="•"/>
            </a:pPr>
            <a:r>
              <a:rPr lang="en-CA" dirty="0">
                <a:solidFill>
                  <a:schemeClr val="tx1"/>
                </a:solidFill>
                <a:latin typeface="Montserrat" charset="0"/>
              </a:rPr>
              <a:t>Build, train, test and deploy a machine learning regression model to predict used car prices based on their features</a:t>
            </a:r>
          </a:p>
          <a:p>
            <a:endParaRPr lang="en-CA" b="1" dirty="0">
              <a:solidFill>
                <a:schemeClr val="tx1"/>
              </a:solidFill>
              <a:latin typeface="Montserrat" charset="0"/>
            </a:endParaRPr>
          </a:p>
          <a:p>
            <a:r>
              <a:rPr lang="en-CA" b="1" u="sng" dirty="0">
                <a:solidFill>
                  <a:schemeClr val="tx1"/>
                </a:solidFill>
                <a:latin typeface="Montserrat" charset="0"/>
              </a:rPr>
              <a:t>TOOL: </a:t>
            </a:r>
          </a:p>
          <a:p>
            <a:pPr marL="342900" indent="-342900">
              <a:buFont typeface="Arial" panose="020B0604020202020204" pitchFamily="34" charset="0"/>
              <a:buChar char="•"/>
            </a:pPr>
            <a:r>
              <a:rPr lang="en-CA" dirty="0">
                <a:solidFill>
                  <a:schemeClr val="tx1"/>
                </a:solidFill>
                <a:latin typeface="Montserrat" charset="0"/>
              </a:rPr>
              <a:t>AWS </a:t>
            </a:r>
            <a:r>
              <a:rPr lang="en-CA" dirty="0" err="1">
                <a:solidFill>
                  <a:schemeClr val="tx1"/>
                </a:solidFill>
                <a:latin typeface="Montserrat" charset="0"/>
              </a:rPr>
              <a:t>SageMaker</a:t>
            </a:r>
            <a:r>
              <a:rPr lang="en-CA" dirty="0">
                <a:solidFill>
                  <a:schemeClr val="tx1"/>
                </a:solidFill>
                <a:latin typeface="Montserrat" charset="0"/>
              </a:rPr>
              <a:t> Studio</a:t>
            </a:r>
          </a:p>
          <a:p>
            <a:endParaRPr lang="en-CA" b="1" dirty="0">
              <a:solidFill>
                <a:schemeClr val="tx1"/>
              </a:solidFill>
              <a:latin typeface="Montserrat" charset="0"/>
            </a:endParaRPr>
          </a:p>
          <a:p>
            <a:r>
              <a:rPr lang="en-CA" b="1" u="sng" dirty="0">
                <a:solidFill>
                  <a:schemeClr val="tx1"/>
                </a:solidFill>
                <a:latin typeface="Montserrat" charset="0"/>
              </a:rPr>
              <a:t>PRACTICAL REAL-WORLD APPLICATION:</a:t>
            </a:r>
          </a:p>
          <a:p>
            <a:pPr marL="285750" indent="-285750">
              <a:buFont typeface="Arial" panose="020B0604020202020204" pitchFamily="34" charset="0"/>
              <a:buChar char="•"/>
            </a:pPr>
            <a:r>
              <a:rPr lang="en-CA" dirty="0">
                <a:solidFill>
                  <a:schemeClr val="tx1"/>
                </a:solidFill>
                <a:latin typeface="Montserrat" charset="0"/>
              </a:rPr>
              <a:t>This project can be effectively used by car dealerships to predict used car prices and understand key factors that contribute to used car prices.</a:t>
            </a:r>
          </a:p>
          <a:p>
            <a:endParaRPr lang="en-CA" b="1" dirty="0">
              <a:solidFill>
                <a:schemeClr val="tx1"/>
              </a:solidFill>
              <a:latin typeface="Montserrat" charset="0"/>
            </a:endParaRPr>
          </a:p>
          <a:p>
            <a:r>
              <a:rPr lang="en-CA" b="1" u="sng" dirty="0">
                <a:solidFill>
                  <a:schemeClr val="tx1"/>
                </a:solidFill>
                <a:latin typeface="Montserrat" charset="0"/>
              </a:rPr>
              <a:t>DATA: </a:t>
            </a:r>
          </a:p>
          <a:p>
            <a:pPr marL="285750" indent="-285750">
              <a:buFont typeface="Arial" panose="020B0604020202020204" pitchFamily="34" charset="0"/>
              <a:buChar char="•"/>
            </a:pPr>
            <a:r>
              <a:rPr lang="en-CA" b="1" dirty="0">
                <a:solidFill>
                  <a:schemeClr val="tx1"/>
                </a:solidFill>
                <a:latin typeface="Montserrat" charset="0"/>
              </a:rPr>
              <a:t>INPUTS:</a:t>
            </a:r>
          </a:p>
          <a:p>
            <a:pPr marL="800100" lvl="1" indent="-342900">
              <a:buFont typeface="Courier New" panose="02070309020205020404" pitchFamily="49" charset="0"/>
              <a:buChar char="o"/>
            </a:pPr>
            <a:r>
              <a:rPr lang="en-CA" dirty="0">
                <a:solidFill>
                  <a:schemeClr val="tx1"/>
                </a:solidFill>
                <a:latin typeface="Montserrat" charset="0"/>
              </a:rPr>
              <a:t>Make, Model, Type, Origin, Drivetrain, Invoice, </a:t>
            </a:r>
            <a:r>
              <a:rPr lang="en-CA" dirty="0" err="1">
                <a:solidFill>
                  <a:schemeClr val="tx1"/>
                </a:solidFill>
                <a:latin typeface="Montserrat" charset="0"/>
              </a:rPr>
              <a:t>EngineSize</a:t>
            </a:r>
            <a:r>
              <a:rPr lang="en-CA" dirty="0">
                <a:solidFill>
                  <a:schemeClr val="tx1"/>
                </a:solidFill>
                <a:latin typeface="Montserrat" charset="0"/>
              </a:rPr>
              <a:t>, Cylinders, Horsepower, </a:t>
            </a:r>
            <a:r>
              <a:rPr lang="en-CA" dirty="0" err="1">
                <a:solidFill>
                  <a:schemeClr val="tx1"/>
                </a:solidFill>
                <a:latin typeface="Montserrat" charset="0"/>
              </a:rPr>
              <a:t>MPG_City</a:t>
            </a:r>
            <a:r>
              <a:rPr lang="en-CA" dirty="0">
                <a:solidFill>
                  <a:schemeClr val="tx1"/>
                </a:solidFill>
                <a:latin typeface="Montserrat" charset="0"/>
              </a:rPr>
              <a:t>, </a:t>
            </a:r>
            <a:r>
              <a:rPr lang="en-CA" dirty="0" err="1">
                <a:solidFill>
                  <a:schemeClr val="tx1"/>
                </a:solidFill>
                <a:latin typeface="Montserrat" charset="0"/>
              </a:rPr>
              <a:t>MPG_Highway</a:t>
            </a:r>
            <a:r>
              <a:rPr lang="en-CA" dirty="0">
                <a:solidFill>
                  <a:schemeClr val="tx1"/>
                </a:solidFill>
                <a:latin typeface="Montserrat" charset="0"/>
              </a:rPr>
              <a:t>, Weight, Wheelbase, and Length</a:t>
            </a:r>
          </a:p>
          <a:p>
            <a:pPr marL="342900" indent="-342900">
              <a:buFont typeface="Courier New" panose="02070309020205020404" pitchFamily="49" charset="0"/>
              <a:buChar char="o"/>
            </a:pPr>
            <a:endParaRPr lang="en-CA" b="1" dirty="0">
              <a:solidFill>
                <a:schemeClr val="tx1"/>
              </a:solidFill>
              <a:latin typeface="Montserrat" charset="0"/>
            </a:endParaRPr>
          </a:p>
          <a:p>
            <a:pPr marL="285750" indent="-285750">
              <a:buFont typeface="Arial" panose="020B0604020202020204" pitchFamily="34" charset="0"/>
              <a:buChar char="•"/>
            </a:pPr>
            <a:r>
              <a:rPr lang="en-CA" b="1" dirty="0">
                <a:solidFill>
                  <a:schemeClr val="tx1"/>
                </a:solidFill>
                <a:latin typeface="Montserrat" charset="0"/>
              </a:rPr>
              <a:t>OUTPUT: </a:t>
            </a:r>
          </a:p>
          <a:p>
            <a:pPr marL="800100" lvl="1" indent="-342900">
              <a:buFont typeface="Courier New" panose="02070309020205020404" pitchFamily="49" charset="0"/>
              <a:buChar char="o"/>
            </a:pPr>
            <a:r>
              <a:rPr lang="en-CA" dirty="0">
                <a:solidFill>
                  <a:schemeClr val="tx1"/>
                </a:solidFill>
                <a:latin typeface="Montserrat" charset="0"/>
              </a:rPr>
              <a:t>MSRP (Price)</a:t>
            </a:r>
          </a:p>
          <a:p>
            <a:pPr marL="285750" indent="-285750">
              <a:buFont typeface="Arial" panose="020B0604020202020204" pitchFamily="34" charset="0"/>
              <a:buChar char="•"/>
            </a:pPr>
            <a:endParaRPr lang="en-CA" b="1" dirty="0">
              <a:solidFill>
                <a:schemeClr val="tx1"/>
              </a:solidFill>
              <a:latin typeface="Montserrat" charset="0"/>
            </a:endParaRPr>
          </a:p>
        </p:txBody>
      </p:sp>
      <p:pic>
        <p:nvPicPr>
          <p:cNvPr id="12" name="Picture 11" descr="A car parked in front of a sign&#10;&#10;Description automatically generated">
            <a:extLst>
              <a:ext uri="{FF2B5EF4-FFF2-40B4-BE49-F238E27FC236}">
                <a16:creationId xmlns:a16="http://schemas.microsoft.com/office/drawing/2014/main" id="{CBD7FC16-B754-4E31-8700-46B3583C69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9648" y="2093522"/>
            <a:ext cx="4590402" cy="3442801"/>
          </a:xfrm>
          <a:prstGeom prst="rect">
            <a:avLst/>
          </a:prstGeom>
          <a:ln w="38100">
            <a:solidFill>
              <a:srgbClr val="1942A6"/>
            </a:solidFill>
          </a:ln>
        </p:spPr>
      </p:pic>
      <p:sp>
        <p:nvSpPr>
          <p:cNvPr id="13" name="TextBox 12">
            <a:extLst>
              <a:ext uri="{FF2B5EF4-FFF2-40B4-BE49-F238E27FC236}">
                <a16:creationId xmlns:a16="http://schemas.microsoft.com/office/drawing/2014/main" id="{77E49157-0394-4791-92A0-16AFBFE7600A}"/>
              </a:ext>
            </a:extLst>
          </p:cNvPr>
          <p:cNvSpPr txBox="1"/>
          <p:nvPr/>
        </p:nvSpPr>
        <p:spPr>
          <a:xfrm>
            <a:off x="4080379" y="6079215"/>
            <a:ext cx="6100762" cy="584775"/>
          </a:xfrm>
          <a:prstGeom prst="rect">
            <a:avLst/>
          </a:prstGeom>
          <a:noFill/>
        </p:spPr>
        <p:txBody>
          <a:bodyPr wrap="square">
            <a:spAutoFit/>
          </a:bodyPr>
          <a:lstStyle/>
          <a:p>
            <a:r>
              <a:rPr lang="en-CA" sz="1600" dirty="0">
                <a:solidFill>
                  <a:schemeClr val="bg1"/>
                </a:solidFill>
              </a:rPr>
              <a:t>Image Source: </a:t>
            </a:r>
            <a:r>
              <a:rPr lang="en-CA" sz="1600" dirty="0">
                <a:solidFill>
                  <a:schemeClr val="bg1"/>
                </a:solidFill>
                <a:hlinkClick r:id="rId3">
                  <a:extLst>
                    <a:ext uri="{A12FA001-AC4F-418D-AE19-62706E023703}">
                      <ahyp:hlinkClr xmlns:ahyp="http://schemas.microsoft.com/office/drawing/2018/hyperlinkcolor" val="tx"/>
                    </a:ext>
                  </a:extLst>
                </a:hlinkClick>
              </a:rPr>
              <a:t>https://www.flickr.com/photos/pasa/6757993805</a:t>
            </a:r>
            <a:endParaRPr lang="en-CA" sz="1600" dirty="0">
              <a:solidFill>
                <a:schemeClr val="bg1"/>
              </a:solidFill>
            </a:endParaRPr>
          </a:p>
          <a:p>
            <a:r>
              <a:rPr lang="en-CA" sz="1600" dirty="0">
                <a:solidFill>
                  <a:schemeClr val="bg1"/>
                </a:solidFill>
              </a:rPr>
              <a:t>Dataset Source: </a:t>
            </a:r>
            <a:r>
              <a:rPr lang="en-CA" sz="1600" dirty="0">
                <a:solidFill>
                  <a:schemeClr val="bg1"/>
                </a:solidFill>
                <a:hlinkClick r:id="rId4">
                  <a:extLst>
                    <a:ext uri="{A12FA001-AC4F-418D-AE19-62706E023703}">
                      <ahyp:hlinkClr xmlns:ahyp="http://schemas.microsoft.com/office/drawing/2018/hyperlinkcolor" val="tx"/>
                    </a:ext>
                  </a:extLst>
                </a:hlinkClick>
              </a:rPr>
              <a:t>https://www.kaggle.com/ljanjughazyan/cars1</a:t>
            </a:r>
            <a:endParaRPr lang="en-CA" sz="1600" dirty="0">
              <a:solidFill>
                <a:schemeClr val="bg1"/>
              </a:solidFill>
            </a:endParaRPr>
          </a:p>
        </p:txBody>
      </p:sp>
      <p:sp>
        <p:nvSpPr>
          <p:cNvPr id="14" name="TextBox 13">
            <a:extLst>
              <a:ext uri="{FF2B5EF4-FFF2-40B4-BE49-F238E27FC236}">
                <a16:creationId xmlns:a16="http://schemas.microsoft.com/office/drawing/2014/main" id="{05562BD0-A7A3-4B47-A17F-4E8A17177CEF}"/>
              </a:ext>
            </a:extLst>
          </p:cNvPr>
          <p:cNvSpPr txBox="1"/>
          <p:nvPr/>
        </p:nvSpPr>
        <p:spPr>
          <a:xfrm>
            <a:off x="2339511" y="5866457"/>
            <a:ext cx="9346353" cy="523220"/>
          </a:xfrm>
          <a:prstGeom prst="rect">
            <a:avLst/>
          </a:prstGeom>
          <a:noFill/>
        </p:spPr>
        <p:txBody>
          <a:bodyPr wrap="square">
            <a:spAutoFit/>
          </a:bodyPr>
          <a:lstStyle/>
          <a:p>
            <a:r>
              <a:rPr lang="en-CA" dirty="0">
                <a:solidFill>
                  <a:schemeClr val="tx1"/>
                </a:solidFill>
              </a:rPr>
              <a:t>Image Source: </a:t>
            </a:r>
            <a:r>
              <a:rPr lang="en-CA" dirty="0">
                <a:solidFill>
                  <a:schemeClr val="tx1"/>
                </a:solidFill>
                <a:hlinkClick r:id="rId3">
                  <a:extLst>
                    <a:ext uri="{A12FA001-AC4F-418D-AE19-62706E023703}">
                      <ahyp:hlinkClr xmlns:ahyp="http://schemas.microsoft.com/office/drawing/2018/hyperlinkcolor" val="tx"/>
                    </a:ext>
                  </a:extLst>
                </a:hlinkClick>
              </a:rPr>
              <a:t>https://www.flickr.com/photos/pasa/6757993805</a:t>
            </a:r>
            <a:endParaRPr lang="en-CA" dirty="0">
              <a:solidFill>
                <a:schemeClr val="tx1"/>
              </a:solidFill>
            </a:endParaRPr>
          </a:p>
          <a:p>
            <a:r>
              <a:rPr lang="en-CA" dirty="0">
                <a:solidFill>
                  <a:schemeClr val="tx1"/>
                </a:solidFill>
              </a:rPr>
              <a:t>Dataset Source: </a:t>
            </a:r>
            <a:r>
              <a:rPr lang="en-CA" dirty="0">
                <a:solidFill>
                  <a:schemeClr val="tx1"/>
                </a:solidFill>
                <a:hlinkClick r:id="rId4">
                  <a:extLst>
                    <a:ext uri="{A12FA001-AC4F-418D-AE19-62706E023703}">
                      <ahyp:hlinkClr xmlns:ahyp="http://schemas.microsoft.com/office/drawing/2018/hyperlinkcolor" val="tx"/>
                    </a:ext>
                  </a:extLst>
                </a:hlinkClick>
              </a:rPr>
              <a:t>https://www.kaggle.com/ljanjughazyan/cars1</a:t>
            </a:r>
            <a:endParaRPr lang="en-CA" dirty="0">
              <a:solidFill>
                <a:schemeClr val="tx1"/>
              </a:solidFill>
            </a:endParaRPr>
          </a:p>
        </p:txBody>
      </p:sp>
    </p:spTree>
    <p:extLst>
      <p:ext uri="{BB962C8B-B14F-4D97-AF65-F5344CB8AC3E}">
        <p14:creationId xmlns:p14="http://schemas.microsoft.com/office/powerpoint/2010/main" val="26228835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0" name="Прямоугольник 9">
                <a:extLst>
                  <a:ext uri="{FF2B5EF4-FFF2-40B4-BE49-F238E27FC236}">
                    <a16:creationId xmlns:a16="http://schemas.microsoft.com/office/drawing/2014/main" id="{5EE88138-48BD-46AA-94F3-3B05DD703F63}"/>
                  </a:ext>
                </a:extLst>
              </p:cNvPr>
              <p:cNvSpPr/>
              <p:nvPr/>
            </p:nvSpPr>
            <p:spPr>
              <a:xfrm>
                <a:off x="362275" y="0"/>
                <a:ext cx="11291659" cy="963854"/>
              </a:xfrm>
              <a:prstGeom prst="rect">
                <a:avLst/>
              </a:prstGeom>
            </p:spPr>
            <p:txBody>
              <a:bodyPr wrap="square">
                <a:spAutoFit/>
              </a:bodyPr>
              <a:lstStyle/>
              <a:p>
                <a:pPr>
                  <a:buClrTx/>
                </a:pPr>
                <a:r>
                  <a:rPr lang="en-CA" sz="2800" b="1" kern="1200" dirty="0">
                    <a:solidFill>
                      <a:srgbClr val="FF9900"/>
                    </a:solidFill>
                    <a:latin typeface="Montserrat" charset="0"/>
                    <a:ea typeface="+mn-ea"/>
                    <a:cs typeface="+mn-cs"/>
                  </a:rPr>
                  <a:t>REGRESSION METRICS: R SQUARE (</a:t>
                </a:r>
                <a14:m>
                  <m:oMath xmlns:m="http://schemas.openxmlformats.org/officeDocument/2006/math">
                    <m:sSup>
                      <m:sSupPr>
                        <m:ctrlPr>
                          <a:rPr lang="en-CA" sz="2800" b="1" i="1" kern="1200">
                            <a:solidFill>
                              <a:srgbClr val="FF9900"/>
                            </a:solidFill>
                            <a:latin typeface="Cambria Math" panose="02040503050406030204" pitchFamily="18" charset="0"/>
                            <a:ea typeface="+mn-ea"/>
                            <a:cs typeface="+mn-cs"/>
                          </a:rPr>
                        </m:ctrlPr>
                      </m:sSupPr>
                      <m:e>
                        <m:r>
                          <a:rPr lang="en-CA" sz="2800" b="1" kern="1200">
                            <a:solidFill>
                              <a:srgbClr val="FF9900"/>
                            </a:solidFill>
                            <a:latin typeface="Cambria Math" panose="02040503050406030204" pitchFamily="18" charset="0"/>
                            <a:ea typeface="+mn-ea"/>
                            <a:cs typeface="+mn-cs"/>
                          </a:rPr>
                          <m:t>𝑹</m:t>
                        </m:r>
                      </m:e>
                      <m:sup>
                        <m:r>
                          <a:rPr lang="en-CA" sz="2800" b="1" kern="1200">
                            <a:solidFill>
                              <a:srgbClr val="FF9900"/>
                            </a:solidFill>
                            <a:latin typeface="Cambria Math" panose="02040503050406030204" pitchFamily="18" charset="0"/>
                            <a:ea typeface="+mn-ea"/>
                            <a:cs typeface="+mn-cs"/>
                          </a:rPr>
                          <m:t>𝟐</m:t>
                        </m:r>
                      </m:sup>
                    </m:sSup>
                  </m:oMath>
                </a14:m>
                <a:r>
                  <a:rPr lang="en-CA" sz="2800" b="1" kern="1200" dirty="0">
                    <a:solidFill>
                      <a:srgbClr val="FF9900"/>
                    </a:solidFill>
                    <a:latin typeface="Montserrat" charset="0"/>
                    <a:ea typeface="+mn-ea"/>
                    <a:cs typeface="+mn-cs"/>
                  </a:rPr>
                  <a:t>)-COEFFICIENT OF DETERMINATION</a:t>
                </a:r>
              </a:p>
            </p:txBody>
          </p:sp>
        </mc:Choice>
        <mc:Fallback xmlns="">
          <p:sp>
            <p:nvSpPr>
              <p:cNvPr id="10" name="Прямоугольник 9">
                <a:extLst>
                  <a:ext uri="{FF2B5EF4-FFF2-40B4-BE49-F238E27FC236}">
                    <a16:creationId xmlns:a16="http://schemas.microsoft.com/office/drawing/2014/main" id="{5EE88138-48BD-46AA-94F3-3B05DD703F63}"/>
                  </a:ext>
                </a:extLst>
              </p:cNvPr>
              <p:cNvSpPr>
                <a:spLocks noRot="1" noChangeAspect="1" noMove="1" noResize="1" noEditPoints="1" noAdjustHandles="1" noChangeArrowheads="1" noChangeShapeType="1" noTextEdit="1"/>
              </p:cNvSpPr>
              <p:nvPr/>
            </p:nvSpPr>
            <p:spPr>
              <a:xfrm>
                <a:off x="362275" y="0"/>
                <a:ext cx="11291659" cy="963854"/>
              </a:xfrm>
              <a:prstGeom prst="rect">
                <a:avLst/>
              </a:prstGeom>
              <a:blipFill>
                <a:blip r:embed="rId2"/>
                <a:stretch>
                  <a:fillRect l="-1079" t="-5063" b="-170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Content Placeholder 2"/>
              <p:cNvSpPr txBox="1">
                <a:spLocks/>
              </p:cNvSpPr>
              <p:nvPr/>
            </p:nvSpPr>
            <p:spPr>
              <a:xfrm>
                <a:off x="439700" y="1278900"/>
                <a:ext cx="11214234"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CA" sz="1800" dirty="0">
                    <a:latin typeface="Montserrat" charset="0"/>
                    <a:ea typeface="Montserrat" charset="0"/>
                    <a:cs typeface="Montserrat" charset="0"/>
                  </a:rPr>
                  <a:t>R-square represents the proportion of variance of the dependant variable (y) that has been explained by the independent variables. </a:t>
                </a:r>
              </a:p>
              <a:p>
                <a:pPr marL="342900" indent="-342900" algn="l">
                  <a:buFont typeface="Arial" panose="020B0604020202020204" pitchFamily="34" charset="0"/>
                  <a:buChar char="•"/>
                </a:pPr>
                <a:r>
                  <a:rPr lang="en-CA" sz="1800" dirty="0">
                    <a:latin typeface="Montserrat" charset="0"/>
                    <a:ea typeface="Montserrat" charset="0"/>
                    <a:cs typeface="Montserrat" charset="0"/>
                  </a:rPr>
                  <a:t>R-square provides an insight of </a:t>
                </a:r>
                <a:r>
                  <a:rPr lang="en-CA" sz="1800" b="1" dirty="0">
                    <a:latin typeface="Montserrat" charset="0"/>
                    <a:ea typeface="Montserrat" charset="0"/>
                    <a:cs typeface="Montserrat" charset="0"/>
                  </a:rPr>
                  <a:t>goodness of fit</a:t>
                </a:r>
                <a:r>
                  <a:rPr lang="en-CA" sz="1800" dirty="0">
                    <a:latin typeface="Montserrat" charset="0"/>
                    <a:ea typeface="Montserrat" charset="0"/>
                    <a:cs typeface="Montserrat" charset="0"/>
                  </a:rPr>
                  <a:t>.</a:t>
                </a:r>
              </a:p>
              <a:p>
                <a:pPr marL="342900" indent="-342900" algn="l">
                  <a:buFont typeface="Arial" panose="020B0604020202020204" pitchFamily="34" charset="0"/>
                  <a:buChar char="•"/>
                </a:pPr>
                <a:r>
                  <a:rPr lang="en-CA" sz="1800" dirty="0">
                    <a:latin typeface="Montserrat" charset="0"/>
                    <a:ea typeface="Montserrat" charset="0"/>
                    <a:cs typeface="Montserrat" charset="0"/>
                  </a:rPr>
                  <a:t>It gives a measure of how well unseen samples are likely to be predicted by the model, through the proportion of explained variance.</a:t>
                </a:r>
              </a:p>
              <a:p>
                <a:pPr marL="342900" indent="-342900" algn="l">
                  <a:buFont typeface="Arial" panose="020B0604020202020204" pitchFamily="34" charset="0"/>
                  <a:buChar char="•"/>
                </a:pPr>
                <a:r>
                  <a:rPr lang="en-CA" sz="1800" dirty="0">
                    <a:latin typeface="Montserrat" charset="0"/>
                    <a:ea typeface="Montserrat" charset="0"/>
                    <a:cs typeface="Montserrat" charset="0"/>
                  </a:rPr>
                  <a:t>Maximum </a:t>
                </a:r>
                <a14:m>
                  <m:oMath xmlns:m="http://schemas.openxmlformats.org/officeDocument/2006/math">
                    <m:sSup>
                      <m:sSupPr>
                        <m:ctrlPr>
                          <a:rPr lang="en-CA" sz="1800" i="1">
                            <a:latin typeface="Cambria Math" panose="02040503050406030204" pitchFamily="18" charset="0"/>
                            <a:ea typeface="Montserrat" charset="0"/>
                            <a:cs typeface="Montserrat" charset="0"/>
                          </a:rPr>
                        </m:ctrlPr>
                      </m:sSupPr>
                      <m:e>
                        <m:r>
                          <a:rPr lang="en-CA" sz="1800">
                            <a:latin typeface="Cambria Math" panose="02040503050406030204" pitchFamily="18" charset="0"/>
                            <a:ea typeface="Montserrat" charset="0"/>
                            <a:cs typeface="Montserrat" charset="0"/>
                          </a:rPr>
                          <m:t>𝑅</m:t>
                        </m:r>
                      </m:e>
                      <m:sup>
                        <m:r>
                          <a:rPr lang="en-CA" sz="1800">
                            <a:latin typeface="Cambria Math" panose="02040503050406030204" pitchFamily="18" charset="0"/>
                            <a:ea typeface="Montserrat" charset="0"/>
                            <a:cs typeface="Montserrat" charset="0"/>
                          </a:rPr>
                          <m:t>2</m:t>
                        </m:r>
                      </m:sup>
                    </m:sSup>
                  </m:oMath>
                </a14:m>
                <a:r>
                  <a:rPr lang="en-CA" sz="1800" dirty="0">
                    <a:latin typeface="Montserrat" charset="0"/>
                    <a:ea typeface="Montserrat" charset="0"/>
                    <a:cs typeface="Montserrat" charset="0"/>
                  </a:rPr>
                  <a:t> value is 1</a:t>
                </a:r>
              </a:p>
              <a:p>
                <a:pPr marL="342900" indent="-342900" algn="l">
                  <a:buFont typeface="Arial" panose="020B0604020202020204" pitchFamily="34" charset="0"/>
                  <a:buChar char="•"/>
                </a:pPr>
                <a:r>
                  <a:rPr lang="en-CA" sz="1800" dirty="0">
                    <a:latin typeface="Montserrat" charset="0"/>
                    <a:ea typeface="Montserrat" charset="0"/>
                    <a:cs typeface="Montserrat" charset="0"/>
                  </a:rPr>
                  <a:t>A constant model that always predicts the expected value of y, disregarding the input features, will have an R² score of 0.0.</a:t>
                </a:r>
              </a:p>
              <a:p>
                <a:pPr lvl="1"/>
                <a14:m>
                  <m:oMathPara xmlns:m="http://schemas.openxmlformats.org/officeDocument/2006/math">
                    <m:oMathParaPr>
                      <m:jc m:val="centerGroup"/>
                    </m:oMathParaPr>
                    <m:oMath xmlns:m="http://schemas.openxmlformats.org/officeDocument/2006/math">
                      <m:sSup>
                        <m:sSupPr>
                          <m:ctrlPr>
                            <a:rPr lang="en-CA" sz="1800" i="1">
                              <a:latin typeface="Cambria Math" panose="02040503050406030204" pitchFamily="18" charset="0"/>
                            </a:rPr>
                          </m:ctrlPr>
                        </m:sSupPr>
                        <m:e>
                          <m:r>
                            <a:rPr lang="en-CA" sz="1800" i="1">
                              <a:latin typeface="Cambria Math" panose="02040503050406030204" pitchFamily="18" charset="0"/>
                            </a:rPr>
                            <m:t>𝑅</m:t>
                          </m:r>
                        </m:e>
                        <m:sup>
                          <m:r>
                            <a:rPr lang="en-CA" sz="1800" i="1">
                              <a:latin typeface="Cambria Math" panose="02040503050406030204" pitchFamily="18" charset="0"/>
                            </a:rPr>
                            <m:t>2</m:t>
                          </m:r>
                        </m:sup>
                      </m:sSup>
                      <m:r>
                        <a:rPr lang="en-CA" sz="1800" i="1">
                          <a:latin typeface="Cambria Math" panose="02040503050406030204" pitchFamily="18" charset="0"/>
                        </a:rPr>
                        <m:t>=1−</m:t>
                      </m:r>
                      <m:f>
                        <m:fPr>
                          <m:ctrlPr>
                            <a:rPr lang="en-CA" sz="2400" i="1">
                              <a:latin typeface="Cambria Math" panose="02040503050406030204" pitchFamily="18" charset="0"/>
                            </a:rPr>
                          </m:ctrlPr>
                        </m:fPr>
                        <m:num>
                          <m:nary>
                            <m:naryPr>
                              <m:chr m:val="∑"/>
                              <m:ctrlPr>
                                <a:rPr lang="en-CA" sz="2400" i="1">
                                  <a:latin typeface="Cambria Math" panose="02040503050406030204" pitchFamily="18" charset="0"/>
                                </a:rPr>
                              </m:ctrlPr>
                            </m:naryPr>
                            <m:sub>
                              <m:r>
                                <a:rPr lang="en-CA" sz="2400" i="1">
                                  <a:latin typeface="Cambria Math" panose="02040503050406030204" pitchFamily="18" charset="0"/>
                                </a:rPr>
                                <m:t>𝑖</m:t>
                              </m:r>
                              <m:r>
                                <a:rPr lang="en-CA" sz="2400" i="1">
                                  <a:latin typeface="Cambria Math" panose="02040503050406030204" pitchFamily="18" charset="0"/>
                                </a:rPr>
                                <m:t>=1</m:t>
                              </m:r>
                            </m:sub>
                            <m:sup>
                              <m:r>
                                <a:rPr lang="en-CA" sz="2400" i="1">
                                  <a:latin typeface="Cambria Math" panose="02040503050406030204" pitchFamily="18" charset="0"/>
                                </a:rPr>
                                <m:t>𝑛</m:t>
                              </m:r>
                            </m:sup>
                            <m:e>
                              <m:sSup>
                                <m:sSupPr>
                                  <m:ctrlPr>
                                    <a:rPr lang="en-CA" sz="2400" i="1">
                                      <a:latin typeface="Cambria Math" panose="02040503050406030204" pitchFamily="18" charset="0"/>
                                    </a:rPr>
                                  </m:ctrlPr>
                                </m:sSupPr>
                                <m:e>
                                  <m:d>
                                    <m:dPr>
                                      <m:ctrlPr>
                                        <a:rPr lang="en-CA" sz="2400" i="1">
                                          <a:latin typeface="Cambria Math" panose="02040503050406030204" pitchFamily="18" charset="0"/>
                                        </a:rPr>
                                      </m:ctrlPr>
                                    </m:dPr>
                                    <m:e>
                                      <m:sSub>
                                        <m:sSubPr>
                                          <m:ctrlPr>
                                            <a:rPr lang="en-CA" sz="2400" i="1">
                                              <a:latin typeface="Cambria Math" panose="02040503050406030204" pitchFamily="18" charset="0"/>
                                            </a:rPr>
                                          </m:ctrlPr>
                                        </m:sSubPr>
                                        <m:e>
                                          <m:r>
                                            <a:rPr lang="en-CA" sz="2400" i="1">
                                              <a:latin typeface="Cambria Math" panose="02040503050406030204" pitchFamily="18" charset="0"/>
                                            </a:rPr>
                                            <m:t>𝑦</m:t>
                                          </m:r>
                                        </m:e>
                                        <m:sub>
                                          <m:r>
                                            <a:rPr lang="en-CA" sz="2400" i="1">
                                              <a:latin typeface="Cambria Math" panose="02040503050406030204" pitchFamily="18" charset="0"/>
                                            </a:rPr>
                                            <m:t>𝑖</m:t>
                                          </m:r>
                                        </m:sub>
                                      </m:sSub>
                                      <m:r>
                                        <a:rPr lang="en-CA" sz="2400" i="1">
                                          <a:latin typeface="Cambria Math" panose="02040503050406030204" pitchFamily="18" charset="0"/>
                                        </a:rPr>
                                        <m:t>−</m:t>
                                      </m:r>
                                      <m:sSub>
                                        <m:sSubPr>
                                          <m:ctrlPr>
                                            <a:rPr lang="en-CA" sz="2400" i="1">
                                              <a:latin typeface="Cambria Math" panose="02040503050406030204" pitchFamily="18" charset="0"/>
                                            </a:rPr>
                                          </m:ctrlPr>
                                        </m:sSubPr>
                                        <m:e>
                                          <m:acc>
                                            <m:accPr>
                                              <m:chr m:val="̂"/>
                                              <m:ctrlPr>
                                                <a:rPr lang="en-CA" sz="2400" i="1">
                                                  <a:latin typeface="Cambria Math" panose="02040503050406030204" pitchFamily="18" charset="0"/>
                                                </a:rPr>
                                              </m:ctrlPr>
                                            </m:accPr>
                                            <m:e>
                                              <m:r>
                                                <a:rPr lang="en-CA" sz="2400" i="1">
                                                  <a:latin typeface="Cambria Math" panose="02040503050406030204" pitchFamily="18" charset="0"/>
                                                </a:rPr>
                                                <m:t>𝑦</m:t>
                                              </m:r>
                                            </m:e>
                                          </m:acc>
                                        </m:e>
                                        <m:sub>
                                          <m:r>
                                            <a:rPr lang="en-CA" sz="2400" i="1">
                                              <a:latin typeface="Cambria Math" panose="02040503050406030204" pitchFamily="18" charset="0"/>
                                            </a:rPr>
                                            <m:t>𝑖</m:t>
                                          </m:r>
                                        </m:sub>
                                      </m:sSub>
                                    </m:e>
                                  </m:d>
                                </m:e>
                                <m:sup>
                                  <m:r>
                                    <a:rPr lang="en-CA" sz="2400" i="1">
                                      <a:latin typeface="Cambria Math" panose="02040503050406030204" pitchFamily="18" charset="0"/>
                                    </a:rPr>
                                    <m:t>2</m:t>
                                  </m:r>
                                </m:sup>
                              </m:sSup>
                            </m:e>
                          </m:nary>
                        </m:num>
                        <m:den>
                          <m:nary>
                            <m:naryPr>
                              <m:chr m:val="∑"/>
                              <m:ctrlPr>
                                <a:rPr lang="en-CA" sz="2400" i="1">
                                  <a:latin typeface="Cambria Math" panose="02040503050406030204" pitchFamily="18" charset="0"/>
                                </a:rPr>
                              </m:ctrlPr>
                            </m:naryPr>
                            <m:sub>
                              <m:r>
                                <a:rPr lang="en-CA" sz="2400" i="1">
                                  <a:latin typeface="Cambria Math" panose="02040503050406030204" pitchFamily="18" charset="0"/>
                                </a:rPr>
                                <m:t>𝑖</m:t>
                              </m:r>
                              <m:r>
                                <a:rPr lang="en-CA" sz="2400" i="1">
                                  <a:latin typeface="Cambria Math" panose="02040503050406030204" pitchFamily="18" charset="0"/>
                                </a:rPr>
                                <m:t>=1</m:t>
                              </m:r>
                            </m:sub>
                            <m:sup>
                              <m:r>
                                <a:rPr lang="en-CA" sz="2400" i="1">
                                  <a:latin typeface="Cambria Math" panose="02040503050406030204" pitchFamily="18" charset="0"/>
                                </a:rPr>
                                <m:t>𝑛</m:t>
                              </m:r>
                            </m:sup>
                            <m:e>
                              <m:sSup>
                                <m:sSupPr>
                                  <m:ctrlPr>
                                    <a:rPr lang="en-CA" sz="2400" i="1">
                                      <a:latin typeface="Cambria Math" panose="02040503050406030204" pitchFamily="18" charset="0"/>
                                    </a:rPr>
                                  </m:ctrlPr>
                                </m:sSupPr>
                                <m:e>
                                  <m:d>
                                    <m:dPr>
                                      <m:ctrlPr>
                                        <a:rPr lang="en-CA" sz="2400" i="1">
                                          <a:latin typeface="Cambria Math" panose="02040503050406030204" pitchFamily="18" charset="0"/>
                                        </a:rPr>
                                      </m:ctrlPr>
                                    </m:dPr>
                                    <m:e>
                                      <m:sSub>
                                        <m:sSubPr>
                                          <m:ctrlPr>
                                            <a:rPr lang="en-CA" sz="2400" i="1">
                                              <a:latin typeface="Cambria Math" panose="02040503050406030204" pitchFamily="18" charset="0"/>
                                            </a:rPr>
                                          </m:ctrlPr>
                                        </m:sSubPr>
                                        <m:e>
                                          <m:r>
                                            <a:rPr lang="en-CA" sz="2400" i="1">
                                              <a:latin typeface="Cambria Math" panose="02040503050406030204" pitchFamily="18" charset="0"/>
                                            </a:rPr>
                                            <m:t>𝑦</m:t>
                                          </m:r>
                                        </m:e>
                                        <m:sub>
                                          <m:r>
                                            <a:rPr lang="en-CA" sz="2400" i="1">
                                              <a:latin typeface="Cambria Math" panose="02040503050406030204" pitchFamily="18" charset="0"/>
                                            </a:rPr>
                                            <m:t>𝑖</m:t>
                                          </m:r>
                                        </m:sub>
                                      </m:sSub>
                                      <m:r>
                                        <a:rPr lang="en-CA" sz="2400" i="1">
                                          <a:latin typeface="Cambria Math" panose="02040503050406030204" pitchFamily="18" charset="0"/>
                                        </a:rPr>
                                        <m:t>−</m:t>
                                      </m:r>
                                      <m:acc>
                                        <m:accPr>
                                          <m:chr m:val="̅"/>
                                          <m:ctrlPr>
                                            <a:rPr lang="en-CA" sz="2400" i="1">
                                              <a:latin typeface="Cambria Math" panose="02040503050406030204" pitchFamily="18" charset="0"/>
                                            </a:rPr>
                                          </m:ctrlPr>
                                        </m:accPr>
                                        <m:e>
                                          <m:r>
                                            <a:rPr lang="en-CA" sz="2400" i="1">
                                              <a:latin typeface="Cambria Math" panose="02040503050406030204" pitchFamily="18" charset="0"/>
                                            </a:rPr>
                                            <m:t>𝑦</m:t>
                                          </m:r>
                                        </m:e>
                                      </m:acc>
                                    </m:e>
                                  </m:d>
                                </m:e>
                                <m:sup>
                                  <m:r>
                                    <a:rPr lang="en-CA" sz="2400" i="1">
                                      <a:latin typeface="Cambria Math" panose="02040503050406030204" pitchFamily="18" charset="0"/>
                                    </a:rPr>
                                    <m:t>2</m:t>
                                  </m:r>
                                </m:sup>
                              </m:sSup>
                            </m:e>
                          </m:nary>
                        </m:den>
                      </m:f>
                    </m:oMath>
                  </m:oMathPara>
                </a14:m>
                <a:endParaRPr lang="en-CA" sz="1800" dirty="0"/>
              </a:p>
              <a:p>
                <a:pPr marL="342900" indent="-342900" algn="l">
                  <a:buFont typeface="Arial" panose="020B0604020202020204" pitchFamily="34" charset="0"/>
                  <a:buChar char="•"/>
                </a:pPr>
                <a:endParaRPr lang="en-CA" sz="1800" dirty="0">
                  <a:latin typeface="Montserrat" charset="0"/>
                  <a:ea typeface="Montserrat" charset="0"/>
                  <a:cs typeface="Montserrat" charset="0"/>
                </a:endParaRPr>
              </a:p>
            </p:txBody>
          </p:sp>
        </mc:Choice>
        <mc:Fallback xmlns="">
          <p:sp>
            <p:nvSpPr>
              <p:cNvPr id="7" name="Content Placeholder 2"/>
              <p:cNvSpPr txBox="1">
                <a:spLocks noRot="1" noChangeAspect="1" noMove="1" noResize="1" noEditPoints="1" noAdjustHandles="1" noChangeArrowheads="1" noChangeShapeType="1" noTextEdit="1"/>
              </p:cNvSpPr>
              <p:nvPr/>
            </p:nvSpPr>
            <p:spPr>
              <a:xfrm>
                <a:off x="439700" y="1278900"/>
                <a:ext cx="11214234" cy="4525963"/>
              </a:xfrm>
              <a:prstGeom prst="rect">
                <a:avLst/>
              </a:prstGeom>
              <a:blipFill>
                <a:blip r:embed="rId3"/>
                <a:stretch>
                  <a:fillRect l="-326" t="-1348"/>
                </a:stretch>
              </a:blipFill>
            </p:spPr>
            <p:txBody>
              <a:bodyPr/>
              <a:lstStyle/>
              <a:p>
                <a:r>
                  <a:rPr lang="en-US">
                    <a:noFill/>
                  </a:rPr>
                  <a:t> </a:t>
                </a:r>
              </a:p>
            </p:txBody>
          </p:sp>
        </mc:Fallback>
      </mc:AlternateContent>
    </p:spTree>
    <p:extLst>
      <p:ext uri="{BB962C8B-B14F-4D97-AF65-F5344CB8AC3E}">
        <p14:creationId xmlns:p14="http://schemas.microsoft.com/office/powerpoint/2010/main" val="14270798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0" name="Прямоугольник 9">
                <a:extLst>
                  <a:ext uri="{FF2B5EF4-FFF2-40B4-BE49-F238E27FC236}">
                    <a16:creationId xmlns:a16="http://schemas.microsoft.com/office/drawing/2014/main" id="{5EE88138-48BD-46AA-94F3-3B05DD703F63}"/>
                  </a:ext>
                </a:extLst>
              </p:cNvPr>
              <p:cNvSpPr/>
              <p:nvPr/>
            </p:nvSpPr>
            <p:spPr>
              <a:xfrm>
                <a:off x="439699" y="71125"/>
                <a:ext cx="10738373" cy="532966"/>
              </a:xfrm>
              <a:prstGeom prst="rect">
                <a:avLst/>
              </a:prstGeom>
            </p:spPr>
            <p:txBody>
              <a:bodyPr wrap="square">
                <a:spAutoFit/>
              </a:bodyPr>
              <a:lstStyle/>
              <a:p>
                <a:pPr>
                  <a:buClrTx/>
                </a:pPr>
                <a:r>
                  <a:rPr lang="en-CA" sz="2800" b="1" kern="1200" dirty="0">
                    <a:solidFill>
                      <a:srgbClr val="FF9900"/>
                    </a:solidFill>
                    <a:latin typeface="Montserrat" charset="0"/>
                    <a:ea typeface="+mn-ea"/>
                    <a:cs typeface="+mn-cs"/>
                  </a:rPr>
                  <a:t>REGRESSION METRICS: ADJUSTED R SQUARE (</a:t>
                </a:r>
                <a14:m>
                  <m:oMath xmlns:m="http://schemas.openxmlformats.org/officeDocument/2006/math">
                    <m:sSup>
                      <m:sSupPr>
                        <m:ctrlPr>
                          <a:rPr lang="en-CA" sz="2800" b="1" i="1" kern="1200">
                            <a:solidFill>
                              <a:srgbClr val="FF9900"/>
                            </a:solidFill>
                            <a:latin typeface="Cambria Math" panose="02040503050406030204" pitchFamily="18" charset="0"/>
                            <a:ea typeface="+mn-ea"/>
                            <a:cs typeface="+mn-cs"/>
                          </a:rPr>
                        </m:ctrlPr>
                      </m:sSupPr>
                      <m:e>
                        <m:r>
                          <a:rPr lang="en-CA" sz="2800" b="1" kern="1200">
                            <a:solidFill>
                              <a:srgbClr val="FF9900"/>
                            </a:solidFill>
                            <a:latin typeface="Cambria Math" panose="02040503050406030204" pitchFamily="18" charset="0"/>
                            <a:ea typeface="+mn-ea"/>
                            <a:cs typeface="+mn-cs"/>
                          </a:rPr>
                          <m:t>𝑹</m:t>
                        </m:r>
                      </m:e>
                      <m:sup>
                        <m:r>
                          <a:rPr lang="en-CA" sz="2800" b="1" kern="1200">
                            <a:solidFill>
                              <a:srgbClr val="FF9900"/>
                            </a:solidFill>
                            <a:latin typeface="Cambria Math" panose="02040503050406030204" pitchFamily="18" charset="0"/>
                            <a:ea typeface="+mn-ea"/>
                            <a:cs typeface="+mn-cs"/>
                          </a:rPr>
                          <m:t>𝟐</m:t>
                        </m:r>
                      </m:sup>
                    </m:sSup>
                  </m:oMath>
                </a14:m>
                <a:r>
                  <a:rPr lang="en-CA" sz="2800" b="1" kern="1200" dirty="0">
                    <a:solidFill>
                      <a:srgbClr val="FF9900"/>
                    </a:solidFill>
                    <a:latin typeface="Montserrat" charset="0"/>
                    <a:ea typeface="+mn-ea"/>
                    <a:cs typeface="+mn-cs"/>
                  </a:rPr>
                  <a:t>)</a:t>
                </a:r>
              </a:p>
            </p:txBody>
          </p:sp>
        </mc:Choice>
        <mc:Fallback xmlns="">
          <p:sp>
            <p:nvSpPr>
              <p:cNvPr id="10" name="Прямоугольник 9">
                <a:extLst>
                  <a:ext uri="{FF2B5EF4-FFF2-40B4-BE49-F238E27FC236}">
                    <a16:creationId xmlns:a16="http://schemas.microsoft.com/office/drawing/2014/main" id="{5EE88138-48BD-46AA-94F3-3B05DD703F63}"/>
                  </a:ext>
                </a:extLst>
              </p:cNvPr>
              <p:cNvSpPr>
                <a:spLocks noRot="1" noChangeAspect="1" noMove="1" noResize="1" noEditPoints="1" noAdjustHandles="1" noChangeArrowheads="1" noChangeShapeType="1" noTextEdit="1"/>
              </p:cNvSpPr>
              <p:nvPr/>
            </p:nvSpPr>
            <p:spPr>
              <a:xfrm>
                <a:off x="439699" y="71125"/>
                <a:ext cx="10738373" cy="532966"/>
              </a:xfrm>
              <a:prstGeom prst="rect">
                <a:avLst/>
              </a:prstGeom>
              <a:blipFill>
                <a:blip r:embed="rId2"/>
                <a:stretch>
                  <a:fillRect l="-1135" t="-10345" b="-3218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Content Placeholder 2"/>
              <p:cNvSpPr txBox="1">
                <a:spLocks/>
              </p:cNvSpPr>
              <p:nvPr/>
            </p:nvSpPr>
            <p:spPr>
              <a:xfrm>
                <a:off x="490587" y="707743"/>
                <a:ext cx="10197863"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lvl="0" indent="-342900" algn="l">
                  <a:lnSpc>
                    <a:spcPct val="100000"/>
                  </a:lnSpc>
                  <a:spcBef>
                    <a:spcPct val="20000"/>
                  </a:spcBef>
                  <a:buFont typeface="Arial" pitchFamily="34" charset="0"/>
                  <a:buChar char="•"/>
                </a:pPr>
                <a:r>
                  <a:rPr lang="en-CA" sz="1800" dirty="0">
                    <a:latin typeface="Montserrat" charset="0"/>
                    <a:ea typeface="Montserrat" charset="0"/>
                    <a:cs typeface="Montserrat" charset="0"/>
                  </a:rPr>
                  <a:t>If </a:t>
                </a:r>
                <a14:m>
                  <m:oMath xmlns:m="http://schemas.openxmlformats.org/officeDocument/2006/math">
                    <m:sSup>
                      <m:sSupPr>
                        <m:ctrlPr>
                          <a:rPr lang="en-CA" sz="1800" i="1">
                            <a:latin typeface="Cambria Math" panose="02040503050406030204" pitchFamily="18" charset="0"/>
                            <a:ea typeface="Montserrat" charset="0"/>
                            <a:cs typeface="Montserrat" charset="0"/>
                          </a:rPr>
                        </m:ctrlPr>
                      </m:sSupPr>
                      <m:e>
                        <m:r>
                          <a:rPr lang="en-CA" sz="1800">
                            <a:latin typeface="Cambria Math" panose="02040503050406030204" pitchFamily="18" charset="0"/>
                            <a:ea typeface="Montserrat" charset="0"/>
                            <a:cs typeface="Montserrat" charset="0"/>
                          </a:rPr>
                          <m:t>𝑅</m:t>
                        </m:r>
                      </m:e>
                      <m:sup>
                        <m:r>
                          <a:rPr lang="en-CA" sz="1800">
                            <a:latin typeface="Cambria Math" panose="02040503050406030204" pitchFamily="18" charset="0"/>
                            <a:ea typeface="Montserrat" charset="0"/>
                            <a:cs typeface="Montserrat" charset="0"/>
                          </a:rPr>
                          <m:t>2</m:t>
                        </m:r>
                      </m:sup>
                    </m:sSup>
                    <m:r>
                      <a:rPr lang="en-CA" sz="1800">
                        <a:latin typeface="Cambria Math" panose="02040503050406030204" pitchFamily="18" charset="0"/>
                        <a:ea typeface="Montserrat" charset="0"/>
                        <a:cs typeface="Montserrat" charset="0"/>
                      </a:rPr>
                      <m:t>=80</m:t>
                    </m:r>
                  </m:oMath>
                </a14:m>
                <a:r>
                  <a:rPr lang="en-CA" sz="1800" dirty="0">
                    <a:latin typeface="Montserrat" charset="0"/>
                    <a:ea typeface="Montserrat" charset="0"/>
                    <a:cs typeface="Montserrat" charset="0"/>
                  </a:rPr>
                  <a:t>, this means that 80% of the increase in the car’s price is due to increase in engine size. </a:t>
                </a:r>
              </a:p>
              <a:p>
                <a:pPr marL="342900" lvl="0" indent="-342900" algn="l">
                  <a:lnSpc>
                    <a:spcPct val="100000"/>
                  </a:lnSpc>
                  <a:spcBef>
                    <a:spcPct val="20000"/>
                  </a:spcBef>
                  <a:buFont typeface="Arial" pitchFamily="34" charset="0"/>
                  <a:buChar char="•"/>
                </a:pPr>
                <a:r>
                  <a:rPr lang="en-CA" sz="1800" dirty="0">
                    <a:latin typeface="Montserrat" charset="0"/>
                    <a:ea typeface="Montserrat" charset="0"/>
                    <a:cs typeface="Montserrat" charset="0"/>
                  </a:rPr>
                  <a:t>Let’s add another ‘useless’ independent variable, let’s say “age of the car driver” to the Z-axis. </a:t>
                </a:r>
              </a:p>
              <a:p>
                <a:pPr marL="342900" lvl="0" indent="-342900" algn="l">
                  <a:lnSpc>
                    <a:spcPct val="100000"/>
                  </a:lnSpc>
                  <a:spcBef>
                    <a:spcPct val="20000"/>
                  </a:spcBef>
                  <a:buFont typeface="Arial" pitchFamily="34" charset="0"/>
                  <a:buChar char="•"/>
                </a:pPr>
                <a:r>
                  <a:rPr lang="en-CA" sz="1800" dirty="0">
                    <a:latin typeface="Montserrat" charset="0"/>
                    <a:ea typeface="Montserrat" charset="0"/>
                    <a:cs typeface="Montserrat" charset="0"/>
                  </a:rPr>
                  <a:t>Now </a:t>
                </a:r>
                <a14:m>
                  <m:oMath xmlns:m="http://schemas.openxmlformats.org/officeDocument/2006/math">
                    <m:sSup>
                      <m:sSupPr>
                        <m:ctrlPr>
                          <a:rPr lang="en-CA" sz="1800" i="1">
                            <a:latin typeface="Cambria Math" panose="02040503050406030204" pitchFamily="18" charset="0"/>
                            <a:ea typeface="Montserrat" charset="0"/>
                            <a:cs typeface="Montserrat" charset="0"/>
                          </a:rPr>
                        </m:ctrlPr>
                      </m:sSupPr>
                      <m:e>
                        <m:r>
                          <a:rPr lang="en-CA" sz="1800">
                            <a:latin typeface="Cambria Math" panose="02040503050406030204" pitchFamily="18" charset="0"/>
                            <a:ea typeface="Montserrat" charset="0"/>
                            <a:cs typeface="Montserrat" charset="0"/>
                          </a:rPr>
                          <m:t>𝑅</m:t>
                        </m:r>
                      </m:e>
                      <m:sup>
                        <m:r>
                          <a:rPr lang="en-CA" sz="1800">
                            <a:latin typeface="Cambria Math" panose="02040503050406030204" pitchFamily="18" charset="0"/>
                            <a:ea typeface="Montserrat" charset="0"/>
                            <a:cs typeface="Montserrat" charset="0"/>
                          </a:rPr>
                          <m:t>2</m:t>
                        </m:r>
                      </m:sup>
                    </m:sSup>
                  </m:oMath>
                </a14:m>
                <a:r>
                  <a:rPr lang="en-CA" sz="1800" dirty="0">
                    <a:latin typeface="Montserrat" charset="0"/>
                    <a:ea typeface="Montserrat" charset="0"/>
                    <a:cs typeface="Montserrat" charset="0"/>
                  </a:rPr>
                  <a:t> increases and becomes: </a:t>
                </a:r>
                <a14:m>
                  <m:oMath xmlns:m="http://schemas.openxmlformats.org/officeDocument/2006/math">
                    <m:sSup>
                      <m:sSupPr>
                        <m:ctrlPr>
                          <a:rPr lang="en-CA" sz="1800" i="1">
                            <a:latin typeface="Cambria Math" panose="02040503050406030204" pitchFamily="18" charset="0"/>
                            <a:ea typeface="Montserrat" charset="0"/>
                            <a:cs typeface="Montserrat" charset="0"/>
                          </a:rPr>
                        </m:ctrlPr>
                      </m:sSupPr>
                      <m:e>
                        <m:r>
                          <a:rPr lang="en-CA" sz="1800">
                            <a:latin typeface="Cambria Math" panose="02040503050406030204" pitchFamily="18" charset="0"/>
                            <a:ea typeface="Montserrat" charset="0"/>
                            <a:cs typeface="Montserrat" charset="0"/>
                          </a:rPr>
                          <m:t>𝑅</m:t>
                        </m:r>
                      </m:e>
                      <m:sup>
                        <m:r>
                          <a:rPr lang="en-CA" sz="1800">
                            <a:latin typeface="Cambria Math" panose="02040503050406030204" pitchFamily="18" charset="0"/>
                            <a:ea typeface="Montserrat" charset="0"/>
                            <a:cs typeface="Montserrat" charset="0"/>
                          </a:rPr>
                          <m:t>2</m:t>
                        </m:r>
                      </m:sup>
                    </m:sSup>
                    <m:r>
                      <a:rPr lang="en-CA" sz="1800">
                        <a:latin typeface="Cambria Math" panose="02040503050406030204" pitchFamily="18" charset="0"/>
                        <a:ea typeface="Montserrat" charset="0"/>
                        <a:cs typeface="Montserrat" charset="0"/>
                      </a:rPr>
                      <m:t>=85%</m:t>
                    </m:r>
                  </m:oMath>
                </a14:m>
                <a:endParaRPr lang="en-CA" sz="1800" dirty="0">
                  <a:latin typeface="Montserrat" charset="0"/>
                  <a:ea typeface="Montserrat" charset="0"/>
                  <a:cs typeface="Montserrat" charset="0"/>
                </a:endParaRPr>
              </a:p>
              <a:p>
                <a:pPr marL="342900" indent="-342900" algn="l">
                  <a:buFont typeface="Arial" panose="020B0604020202020204" pitchFamily="34" charset="0"/>
                  <a:buChar char="•"/>
                </a:pPr>
                <a:endParaRPr lang="en-CA" sz="1800" dirty="0"/>
              </a:p>
              <a:p>
                <a:pPr marL="342900" indent="-342900" algn="l">
                  <a:buFont typeface="Arial" panose="020B0604020202020204" pitchFamily="34" charset="0"/>
                  <a:buChar char="•"/>
                </a:pPr>
                <a:endParaRPr lang="en-CA" sz="1800" dirty="0">
                  <a:latin typeface="Montserrat" charset="0"/>
                  <a:ea typeface="Montserrat" charset="0"/>
                  <a:cs typeface="Montserrat" charset="0"/>
                </a:endParaRPr>
              </a:p>
            </p:txBody>
          </p:sp>
        </mc:Choice>
        <mc:Fallback xmlns="">
          <p:sp>
            <p:nvSpPr>
              <p:cNvPr id="7" name="Content Placeholder 2"/>
              <p:cNvSpPr txBox="1">
                <a:spLocks noRot="1" noChangeAspect="1" noMove="1" noResize="1" noEditPoints="1" noAdjustHandles="1" noChangeArrowheads="1" noChangeShapeType="1" noTextEdit="1"/>
              </p:cNvSpPr>
              <p:nvPr/>
            </p:nvSpPr>
            <p:spPr>
              <a:xfrm>
                <a:off x="490587" y="707743"/>
                <a:ext cx="10197863" cy="4525963"/>
              </a:xfrm>
              <a:prstGeom prst="rect">
                <a:avLst/>
              </a:prstGeom>
              <a:blipFill>
                <a:blip r:embed="rId3"/>
                <a:stretch>
                  <a:fillRect l="-359" t="-538"/>
                </a:stretch>
              </a:blipFill>
            </p:spPr>
            <p:txBody>
              <a:bodyPr/>
              <a:lstStyle/>
              <a:p>
                <a:r>
                  <a:rPr lang="en-US">
                    <a:noFill/>
                  </a:rPr>
                  <a:t> </a:t>
                </a:r>
              </a:p>
            </p:txBody>
          </p:sp>
        </mc:Fallback>
      </mc:AlternateContent>
      <p:cxnSp>
        <p:nvCxnSpPr>
          <p:cNvPr id="5" name="Straight Arrow Connector 4"/>
          <p:cNvCxnSpPr/>
          <p:nvPr/>
        </p:nvCxnSpPr>
        <p:spPr>
          <a:xfrm flipV="1">
            <a:off x="4142490" y="5709863"/>
            <a:ext cx="3907020" cy="25073"/>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flipV="1">
            <a:off x="4156015" y="3158290"/>
            <a:ext cx="17133" cy="2599674"/>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4846894" y="4520921"/>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Oval 10"/>
          <p:cNvSpPr/>
          <p:nvPr/>
        </p:nvSpPr>
        <p:spPr>
          <a:xfrm>
            <a:off x="5328586" y="4217922"/>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Oval 11"/>
          <p:cNvSpPr/>
          <p:nvPr/>
        </p:nvSpPr>
        <p:spPr>
          <a:xfrm>
            <a:off x="5589519" y="4598303"/>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Oval 12"/>
          <p:cNvSpPr/>
          <p:nvPr/>
        </p:nvSpPr>
        <p:spPr>
          <a:xfrm>
            <a:off x="6019562" y="3672464"/>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Oval 13"/>
          <p:cNvSpPr/>
          <p:nvPr/>
        </p:nvSpPr>
        <p:spPr>
          <a:xfrm>
            <a:off x="7702444" y="2840462"/>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Oval 14"/>
          <p:cNvSpPr/>
          <p:nvPr/>
        </p:nvSpPr>
        <p:spPr>
          <a:xfrm>
            <a:off x="6759143" y="3343925"/>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Oval 15"/>
          <p:cNvSpPr/>
          <p:nvPr/>
        </p:nvSpPr>
        <p:spPr>
          <a:xfrm>
            <a:off x="6901242" y="3850130"/>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Oval 16"/>
          <p:cNvSpPr/>
          <p:nvPr/>
        </p:nvSpPr>
        <p:spPr>
          <a:xfrm>
            <a:off x="6096000" y="4133216"/>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Oval 17"/>
          <p:cNvSpPr/>
          <p:nvPr/>
        </p:nvSpPr>
        <p:spPr>
          <a:xfrm>
            <a:off x="7498721" y="3350408"/>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extBox 18"/>
          <p:cNvSpPr txBox="1"/>
          <p:nvPr/>
        </p:nvSpPr>
        <p:spPr>
          <a:xfrm>
            <a:off x="5881559" y="5728209"/>
            <a:ext cx="2217274" cy="461665"/>
          </a:xfrm>
          <a:prstGeom prst="rect">
            <a:avLst/>
          </a:prstGeom>
          <a:noFill/>
        </p:spPr>
        <p:txBody>
          <a:bodyPr wrap="none" rtlCol="0">
            <a:spAutoFit/>
          </a:bodyPr>
          <a:lstStyle/>
          <a:p>
            <a:r>
              <a:rPr lang="en-CA" sz="2400" b="1" dirty="0"/>
              <a:t>ENGINE SIZE</a:t>
            </a:r>
          </a:p>
        </p:txBody>
      </p:sp>
      <p:sp>
        <p:nvSpPr>
          <p:cNvPr id="20" name="TextBox 19"/>
          <p:cNvSpPr txBox="1"/>
          <p:nvPr/>
        </p:nvSpPr>
        <p:spPr>
          <a:xfrm rot="16200000">
            <a:off x="2710523" y="4137148"/>
            <a:ext cx="2340705" cy="461665"/>
          </a:xfrm>
          <a:prstGeom prst="rect">
            <a:avLst/>
          </a:prstGeom>
          <a:noFill/>
        </p:spPr>
        <p:txBody>
          <a:bodyPr wrap="none" rtlCol="0">
            <a:spAutoFit/>
          </a:bodyPr>
          <a:lstStyle/>
          <a:p>
            <a:r>
              <a:rPr lang="en-CA" sz="2400" b="1" dirty="0"/>
              <a:t>CAR PRICE ($)</a:t>
            </a:r>
          </a:p>
        </p:txBody>
      </p:sp>
      <p:cxnSp>
        <p:nvCxnSpPr>
          <p:cNvPr id="21" name="Straight Connector 20"/>
          <p:cNvCxnSpPr/>
          <p:nvPr/>
        </p:nvCxnSpPr>
        <p:spPr>
          <a:xfrm flipH="1">
            <a:off x="4193943" y="3242680"/>
            <a:ext cx="3595707" cy="1951525"/>
          </a:xfrm>
          <a:prstGeom prst="line">
            <a:avLst/>
          </a:prstGeom>
          <a:ln w="57150">
            <a:solidFill>
              <a:srgbClr val="A5D9E7"/>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V="1">
            <a:off x="4193943" y="4775259"/>
            <a:ext cx="2785939" cy="916894"/>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rot="20527749">
            <a:off x="5671447" y="4643125"/>
            <a:ext cx="3449983" cy="461665"/>
          </a:xfrm>
          <a:prstGeom prst="rect">
            <a:avLst/>
          </a:prstGeom>
          <a:noFill/>
        </p:spPr>
        <p:txBody>
          <a:bodyPr wrap="none" rtlCol="0">
            <a:spAutoFit/>
          </a:bodyPr>
          <a:lstStyle/>
          <a:p>
            <a:r>
              <a:rPr lang="en-CA" sz="2400" b="1" dirty="0"/>
              <a:t>AGE OF CAR DRIVER</a:t>
            </a:r>
          </a:p>
        </p:txBody>
      </p:sp>
    </p:spTree>
    <p:extLst>
      <p:ext uri="{BB962C8B-B14F-4D97-AF65-F5344CB8AC3E}">
        <p14:creationId xmlns:p14="http://schemas.microsoft.com/office/powerpoint/2010/main" val="3980942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fade">
                                      <p:cBhvr>
                                        <p:cTn id="50" dur="500"/>
                                        <p:tgtEl>
                                          <p:spTgt spid="2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P spid="13" grpId="0" animBg="1"/>
      <p:bldP spid="14" grpId="0" animBg="1"/>
      <p:bldP spid="15" grpId="0" animBg="1"/>
      <p:bldP spid="16" grpId="0" animBg="1"/>
      <p:bldP spid="17" grpId="0" animBg="1"/>
      <p:bldP spid="18" grpId="0" animBg="1"/>
      <p:bldP spid="19" grpId="0"/>
      <p:bldP spid="20" grpId="0"/>
      <p:bldP spid="2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0" name="Прямоугольник 9">
                <a:extLst>
                  <a:ext uri="{FF2B5EF4-FFF2-40B4-BE49-F238E27FC236}">
                    <a16:creationId xmlns:a16="http://schemas.microsoft.com/office/drawing/2014/main" id="{5EE88138-48BD-46AA-94F3-3B05DD703F63}"/>
                  </a:ext>
                </a:extLst>
              </p:cNvPr>
              <p:cNvSpPr/>
              <p:nvPr/>
            </p:nvSpPr>
            <p:spPr>
              <a:xfrm>
                <a:off x="584216" y="70808"/>
                <a:ext cx="11116371" cy="532966"/>
              </a:xfrm>
              <a:prstGeom prst="rect">
                <a:avLst/>
              </a:prstGeom>
            </p:spPr>
            <p:txBody>
              <a:bodyPr wrap="square">
                <a:spAutoFit/>
              </a:bodyPr>
              <a:lstStyle/>
              <a:p>
                <a:pPr>
                  <a:buClrTx/>
                </a:pPr>
                <a:r>
                  <a:rPr lang="en-CA" sz="2800" b="1" kern="1200" dirty="0">
                    <a:solidFill>
                      <a:srgbClr val="FF9900"/>
                    </a:solidFill>
                    <a:latin typeface="Montserrat" charset="0"/>
                    <a:ea typeface="+mn-ea"/>
                    <a:cs typeface="+mn-cs"/>
                  </a:rPr>
                  <a:t>REGRESSION METRICS: ADJUSTED R SQUARE (</a:t>
                </a:r>
                <a14:m>
                  <m:oMath xmlns:m="http://schemas.openxmlformats.org/officeDocument/2006/math">
                    <m:sSup>
                      <m:sSupPr>
                        <m:ctrlPr>
                          <a:rPr lang="en-CA" sz="2800" b="1" i="1" kern="1200">
                            <a:solidFill>
                              <a:srgbClr val="FF9900"/>
                            </a:solidFill>
                            <a:latin typeface="Cambria Math" panose="02040503050406030204" pitchFamily="18" charset="0"/>
                            <a:ea typeface="+mn-ea"/>
                            <a:cs typeface="+mn-cs"/>
                          </a:rPr>
                        </m:ctrlPr>
                      </m:sSupPr>
                      <m:e>
                        <m:r>
                          <a:rPr lang="en-CA" sz="2800" b="1" kern="1200">
                            <a:solidFill>
                              <a:srgbClr val="FF9900"/>
                            </a:solidFill>
                            <a:latin typeface="Cambria Math" panose="02040503050406030204" pitchFamily="18" charset="0"/>
                            <a:ea typeface="+mn-ea"/>
                            <a:cs typeface="+mn-cs"/>
                          </a:rPr>
                          <m:t>𝑹</m:t>
                        </m:r>
                      </m:e>
                      <m:sup>
                        <m:r>
                          <a:rPr lang="en-CA" sz="2800" b="1" kern="1200">
                            <a:solidFill>
                              <a:srgbClr val="FF9900"/>
                            </a:solidFill>
                            <a:latin typeface="Cambria Math" panose="02040503050406030204" pitchFamily="18" charset="0"/>
                            <a:ea typeface="+mn-ea"/>
                            <a:cs typeface="+mn-cs"/>
                          </a:rPr>
                          <m:t>𝟐</m:t>
                        </m:r>
                      </m:sup>
                    </m:sSup>
                  </m:oMath>
                </a14:m>
                <a:r>
                  <a:rPr lang="en-CA" sz="2800" b="1" kern="1200" dirty="0">
                    <a:solidFill>
                      <a:srgbClr val="FF9900"/>
                    </a:solidFill>
                    <a:latin typeface="Montserrat" charset="0"/>
                    <a:ea typeface="+mn-ea"/>
                    <a:cs typeface="+mn-cs"/>
                  </a:rPr>
                  <a:t>)</a:t>
                </a:r>
              </a:p>
            </p:txBody>
          </p:sp>
        </mc:Choice>
        <mc:Fallback xmlns="">
          <p:sp>
            <p:nvSpPr>
              <p:cNvPr id="10" name="Прямоугольник 9">
                <a:extLst>
                  <a:ext uri="{FF2B5EF4-FFF2-40B4-BE49-F238E27FC236}">
                    <a16:creationId xmlns:a16="http://schemas.microsoft.com/office/drawing/2014/main" id="{5EE88138-48BD-46AA-94F3-3B05DD703F63}"/>
                  </a:ext>
                </a:extLst>
              </p:cNvPr>
              <p:cNvSpPr>
                <a:spLocks noRot="1" noChangeAspect="1" noMove="1" noResize="1" noEditPoints="1" noAdjustHandles="1" noChangeArrowheads="1" noChangeShapeType="1" noTextEdit="1"/>
              </p:cNvSpPr>
              <p:nvPr/>
            </p:nvSpPr>
            <p:spPr>
              <a:xfrm>
                <a:off x="584216" y="70808"/>
                <a:ext cx="11116371" cy="532966"/>
              </a:xfrm>
              <a:prstGeom prst="rect">
                <a:avLst/>
              </a:prstGeom>
              <a:blipFill>
                <a:blip r:embed="rId2"/>
                <a:stretch>
                  <a:fillRect l="-1152" t="-10345" b="-3218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Content Placeholder 2"/>
              <p:cNvSpPr txBox="1">
                <a:spLocks/>
              </p:cNvSpPr>
              <p:nvPr/>
            </p:nvSpPr>
            <p:spPr>
              <a:xfrm>
                <a:off x="584216" y="915007"/>
                <a:ext cx="11116371"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n-CA" sz="1800" dirty="0">
                    <a:latin typeface="Montserrat" charset="0"/>
                    <a:ea typeface="Montserrat" charset="0"/>
                    <a:cs typeface="Montserrat" charset="0"/>
                  </a:rPr>
                  <a:t>One limitation of </a:t>
                </a:r>
                <a14:m>
                  <m:oMath xmlns:m="http://schemas.openxmlformats.org/officeDocument/2006/math">
                    <m:sSup>
                      <m:sSupPr>
                        <m:ctrlPr>
                          <a:rPr lang="en-CA" sz="1800" i="1">
                            <a:latin typeface="Cambria Math" panose="02040503050406030204" pitchFamily="18" charset="0"/>
                            <a:ea typeface="Montserrat" charset="0"/>
                            <a:cs typeface="Montserrat" charset="0"/>
                          </a:rPr>
                        </m:ctrlPr>
                      </m:sSupPr>
                      <m:e>
                        <m:r>
                          <a:rPr lang="en-CA" sz="1800">
                            <a:latin typeface="Cambria Math" panose="02040503050406030204" pitchFamily="18" charset="0"/>
                            <a:ea typeface="Montserrat" charset="0"/>
                            <a:cs typeface="Montserrat" charset="0"/>
                          </a:rPr>
                          <m:t>𝑅</m:t>
                        </m:r>
                      </m:e>
                      <m:sup>
                        <m:r>
                          <a:rPr lang="en-CA" sz="1800">
                            <a:latin typeface="Cambria Math" panose="02040503050406030204" pitchFamily="18" charset="0"/>
                            <a:ea typeface="Montserrat" charset="0"/>
                            <a:cs typeface="Montserrat" charset="0"/>
                          </a:rPr>
                          <m:t>2</m:t>
                        </m:r>
                      </m:sup>
                    </m:sSup>
                  </m:oMath>
                </a14:m>
                <a:r>
                  <a:rPr lang="en-CA" sz="1800" dirty="0">
                    <a:latin typeface="Montserrat" charset="0"/>
                    <a:ea typeface="Montserrat" charset="0"/>
                    <a:cs typeface="Montserrat" charset="0"/>
                  </a:rPr>
                  <a:t> is that it increases by adding independent variables to the model which is misleading since some added variables might be useless with minimal significance.</a:t>
                </a:r>
              </a:p>
              <a:p>
                <a:pPr marL="342900" indent="-342900" algn="l">
                  <a:buFont typeface="Arial" panose="020B0604020202020204" pitchFamily="34" charset="0"/>
                  <a:buChar char="•"/>
                </a:pPr>
                <a:r>
                  <a:rPr lang="en-CA" sz="1800" dirty="0">
                    <a:latin typeface="Montserrat" charset="0"/>
                    <a:ea typeface="Montserrat" charset="0"/>
                    <a:cs typeface="Montserrat" charset="0"/>
                  </a:rPr>
                  <a:t>Adjusted </a:t>
                </a:r>
                <a14:m>
                  <m:oMath xmlns:m="http://schemas.openxmlformats.org/officeDocument/2006/math">
                    <m:sSup>
                      <m:sSupPr>
                        <m:ctrlPr>
                          <a:rPr lang="en-CA" sz="1800" i="1">
                            <a:latin typeface="Cambria Math" panose="02040503050406030204" pitchFamily="18" charset="0"/>
                            <a:ea typeface="Montserrat" charset="0"/>
                            <a:cs typeface="Montserrat" charset="0"/>
                          </a:rPr>
                        </m:ctrlPr>
                      </m:sSupPr>
                      <m:e>
                        <m:r>
                          <a:rPr lang="en-CA" sz="1800">
                            <a:latin typeface="Cambria Math" panose="02040503050406030204" pitchFamily="18" charset="0"/>
                            <a:ea typeface="Montserrat" charset="0"/>
                            <a:cs typeface="Montserrat" charset="0"/>
                          </a:rPr>
                          <m:t>𝑅</m:t>
                        </m:r>
                      </m:e>
                      <m:sup>
                        <m:r>
                          <a:rPr lang="en-CA" sz="1800">
                            <a:latin typeface="Cambria Math" panose="02040503050406030204" pitchFamily="18" charset="0"/>
                            <a:ea typeface="Montserrat" charset="0"/>
                            <a:cs typeface="Montserrat" charset="0"/>
                          </a:rPr>
                          <m:t>2</m:t>
                        </m:r>
                      </m:sup>
                    </m:sSup>
                  </m:oMath>
                </a14:m>
                <a:r>
                  <a:rPr lang="en-CA" sz="1800" dirty="0">
                    <a:latin typeface="Montserrat" charset="0"/>
                    <a:ea typeface="Montserrat" charset="0"/>
                    <a:cs typeface="Montserrat" charset="0"/>
                  </a:rPr>
                  <a:t> overcomes this issue by </a:t>
                </a:r>
                <a:r>
                  <a:rPr lang="en-CA" sz="1800" b="1" dirty="0">
                    <a:latin typeface="Montserrat" charset="0"/>
                    <a:ea typeface="Montserrat" charset="0"/>
                    <a:cs typeface="Montserrat" charset="0"/>
                  </a:rPr>
                  <a:t>adding a penalty </a:t>
                </a:r>
                <a:r>
                  <a:rPr lang="en-CA" sz="1800" dirty="0">
                    <a:latin typeface="Montserrat" charset="0"/>
                    <a:ea typeface="Montserrat" charset="0"/>
                    <a:cs typeface="Montserrat" charset="0"/>
                  </a:rPr>
                  <a:t>if we make an attempt to add independent variable that does not improve the model.  </a:t>
                </a:r>
              </a:p>
              <a:p>
                <a:pPr marL="342900" indent="-342900" algn="l">
                  <a:buFont typeface="Arial" panose="020B0604020202020204" pitchFamily="34" charset="0"/>
                  <a:buChar char="•"/>
                </a:pPr>
                <a:r>
                  <a:rPr lang="en-CA" sz="1800" dirty="0">
                    <a:latin typeface="Montserrat" charset="0"/>
                    <a:ea typeface="Montserrat" charset="0"/>
                    <a:cs typeface="Montserrat" charset="0"/>
                  </a:rPr>
                  <a:t>Adjusted </a:t>
                </a:r>
                <a14:m>
                  <m:oMath xmlns:m="http://schemas.openxmlformats.org/officeDocument/2006/math">
                    <m:sSup>
                      <m:sSupPr>
                        <m:ctrlPr>
                          <a:rPr lang="en-CA" sz="1800" i="1" dirty="0">
                            <a:latin typeface="Cambria Math" panose="02040503050406030204" pitchFamily="18" charset="0"/>
                            <a:ea typeface="Montserrat" charset="0"/>
                            <a:cs typeface="Montserrat" charset="0"/>
                          </a:rPr>
                        </m:ctrlPr>
                      </m:sSupPr>
                      <m:e>
                        <m:r>
                          <a:rPr lang="en-CA" sz="1800" dirty="0">
                            <a:latin typeface="Cambria Math" panose="02040503050406030204" pitchFamily="18" charset="0"/>
                            <a:ea typeface="Montserrat" charset="0"/>
                            <a:cs typeface="Montserrat" charset="0"/>
                          </a:rPr>
                          <m:t>𝑅</m:t>
                        </m:r>
                      </m:e>
                      <m:sup>
                        <m:r>
                          <a:rPr lang="en-CA" sz="1800" dirty="0">
                            <a:latin typeface="Cambria Math" panose="02040503050406030204" pitchFamily="18" charset="0"/>
                            <a:ea typeface="Montserrat" charset="0"/>
                            <a:cs typeface="Montserrat" charset="0"/>
                          </a:rPr>
                          <m:t>2</m:t>
                        </m:r>
                      </m:sup>
                    </m:sSup>
                  </m:oMath>
                </a14:m>
                <a:r>
                  <a:rPr lang="en-CA" sz="1800" dirty="0">
                    <a:latin typeface="Montserrat" charset="0"/>
                    <a:ea typeface="Montserrat" charset="0"/>
                    <a:cs typeface="Montserrat" charset="0"/>
                  </a:rPr>
                  <a:t> is a modified version of the </a:t>
                </a:r>
                <a14:m>
                  <m:oMath xmlns:m="http://schemas.openxmlformats.org/officeDocument/2006/math">
                    <m:sSup>
                      <m:sSupPr>
                        <m:ctrlPr>
                          <a:rPr lang="en-CA" sz="1800" i="1" dirty="0">
                            <a:latin typeface="Cambria Math" panose="02040503050406030204" pitchFamily="18" charset="0"/>
                            <a:ea typeface="Montserrat" charset="0"/>
                            <a:cs typeface="Montserrat" charset="0"/>
                          </a:rPr>
                        </m:ctrlPr>
                      </m:sSupPr>
                      <m:e>
                        <m:r>
                          <a:rPr lang="en-CA" sz="1800" dirty="0">
                            <a:latin typeface="Cambria Math" panose="02040503050406030204" pitchFamily="18" charset="0"/>
                            <a:ea typeface="Montserrat" charset="0"/>
                            <a:cs typeface="Montserrat" charset="0"/>
                          </a:rPr>
                          <m:t>𝑅</m:t>
                        </m:r>
                      </m:e>
                      <m:sup>
                        <m:r>
                          <a:rPr lang="en-CA" sz="1800" dirty="0">
                            <a:latin typeface="Cambria Math" panose="02040503050406030204" pitchFamily="18" charset="0"/>
                            <a:ea typeface="Montserrat" charset="0"/>
                            <a:cs typeface="Montserrat" charset="0"/>
                          </a:rPr>
                          <m:t>2</m:t>
                        </m:r>
                      </m:sup>
                    </m:sSup>
                  </m:oMath>
                </a14:m>
                <a:r>
                  <a:rPr lang="en-CA" sz="1800" dirty="0">
                    <a:latin typeface="Montserrat" charset="0"/>
                    <a:ea typeface="Montserrat" charset="0"/>
                    <a:cs typeface="Montserrat" charset="0"/>
                  </a:rPr>
                  <a:t> and takes into account the </a:t>
                </a:r>
                <a:r>
                  <a:rPr lang="en-CA" sz="1800" b="1" dirty="0">
                    <a:latin typeface="Montserrat" charset="0"/>
                    <a:ea typeface="Montserrat" charset="0"/>
                    <a:cs typeface="Montserrat" charset="0"/>
                  </a:rPr>
                  <a:t>number of predictors in the model</a:t>
                </a:r>
                <a:r>
                  <a:rPr lang="en-CA" sz="1800" dirty="0">
                    <a:latin typeface="Montserrat" charset="0"/>
                    <a:ea typeface="Montserrat" charset="0"/>
                    <a:cs typeface="Montserrat" charset="0"/>
                  </a:rPr>
                  <a:t>.</a:t>
                </a:r>
              </a:p>
              <a:p>
                <a:pPr marL="342900" indent="-342900" algn="l">
                  <a:buFont typeface="Arial" panose="020B0604020202020204" pitchFamily="34" charset="0"/>
                  <a:buChar char="•"/>
                </a:pPr>
                <a:r>
                  <a:rPr lang="en-CA" sz="1800" dirty="0">
                    <a:latin typeface="Montserrat" charset="0"/>
                    <a:ea typeface="Montserrat" charset="0"/>
                    <a:cs typeface="Montserrat" charset="0"/>
                  </a:rPr>
                  <a:t>If useless predictors are added to the model, Adjusted </a:t>
                </a:r>
                <a14:m>
                  <m:oMath xmlns:m="http://schemas.openxmlformats.org/officeDocument/2006/math">
                    <m:sSup>
                      <m:sSupPr>
                        <m:ctrlPr>
                          <a:rPr lang="en-CA" sz="1800" i="1" dirty="0">
                            <a:latin typeface="Cambria Math" panose="02040503050406030204" pitchFamily="18" charset="0"/>
                            <a:ea typeface="Montserrat" charset="0"/>
                            <a:cs typeface="Montserrat" charset="0"/>
                          </a:rPr>
                        </m:ctrlPr>
                      </m:sSupPr>
                      <m:e>
                        <m:r>
                          <a:rPr lang="en-CA" sz="1800" dirty="0">
                            <a:latin typeface="Cambria Math" panose="02040503050406030204" pitchFamily="18" charset="0"/>
                            <a:ea typeface="Montserrat" charset="0"/>
                            <a:cs typeface="Montserrat" charset="0"/>
                          </a:rPr>
                          <m:t>𝑅</m:t>
                        </m:r>
                      </m:e>
                      <m:sup>
                        <m:r>
                          <a:rPr lang="en-CA" sz="1800" dirty="0">
                            <a:latin typeface="Cambria Math" panose="02040503050406030204" pitchFamily="18" charset="0"/>
                            <a:ea typeface="Montserrat" charset="0"/>
                            <a:cs typeface="Montserrat" charset="0"/>
                          </a:rPr>
                          <m:t>2</m:t>
                        </m:r>
                      </m:sup>
                    </m:sSup>
                  </m:oMath>
                </a14:m>
                <a:r>
                  <a:rPr lang="en-CA" sz="1800" dirty="0">
                    <a:latin typeface="Montserrat" charset="0"/>
                    <a:ea typeface="Montserrat" charset="0"/>
                    <a:cs typeface="Montserrat" charset="0"/>
                  </a:rPr>
                  <a:t> will decrease</a:t>
                </a:r>
              </a:p>
              <a:p>
                <a:pPr marL="342900" indent="-342900" algn="l">
                  <a:buFont typeface="Arial" panose="020B0604020202020204" pitchFamily="34" charset="0"/>
                  <a:buChar char="•"/>
                </a:pPr>
                <a:r>
                  <a:rPr lang="en-CA" sz="1800" dirty="0">
                    <a:latin typeface="Montserrat" charset="0"/>
                    <a:ea typeface="Montserrat" charset="0"/>
                    <a:cs typeface="Montserrat" charset="0"/>
                  </a:rPr>
                  <a:t>If useful predictors are added to the model, Adjusted </a:t>
                </a:r>
                <a14:m>
                  <m:oMath xmlns:m="http://schemas.openxmlformats.org/officeDocument/2006/math">
                    <m:sSup>
                      <m:sSupPr>
                        <m:ctrlPr>
                          <a:rPr lang="en-CA" sz="1800" i="1" dirty="0">
                            <a:latin typeface="Cambria Math" panose="02040503050406030204" pitchFamily="18" charset="0"/>
                            <a:ea typeface="Montserrat" charset="0"/>
                            <a:cs typeface="Montserrat" charset="0"/>
                          </a:rPr>
                        </m:ctrlPr>
                      </m:sSupPr>
                      <m:e>
                        <m:r>
                          <a:rPr lang="en-CA" sz="1800" dirty="0">
                            <a:latin typeface="Cambria Math" panose="02040503050406030204" pitchFamily="18" charset="0"/>
                            <a:ea typeface="Montserrat" charset="0"/>
                            <a:cs typeface="Montserrat" charset="0"/>
                          </a:rPr>
                          <m:t>𝑅</m:t>
                        </m:r>
                      </m:e>
                      <m:sup>
                        <m:r>
                          <a:rPr lang="en-CA" sz="1800" dirty="0">
                            <a:latin typeface="Cambria Math" panose="02040503050406030204" pitchFamily="18" charset="0"/>
                            <a:ea typeface="Montserrat" charset="0"/>
                            <a:cs typeface="Montserrat" charset="0"/>
                          </a:rPr>
                          <m:t>2</m:t>
                        </m:r>
                      </m:sup>
                    </m:sSup>
                  </m:oMath>
                </a14:m>
                <a:r>
                  <a:rPr lang="en-CA" sz="1800" dirty="0">
                    <a:latin typeface="Montserrat" charset="0"/>
                    <a:ea typeface="Montserrat" charset="0"/>
                    <a:cs typeface="Montserrat" charset="0"/>
                  </a:rPr>
                  <a:t> will increase</a:t>
                </a:r>
              </a:p>
              <a:p>
                <a:pPr marL="342900" indent="-342900" algn="l">
                  <a:buFont typeface="Arial" panose="020B0604020202020204" pitchFamily="34" charset="0"/>
                  <a:buChar char="•"/>
                </a:pPr>
                <a14:m>
                  <m:oMath xmlns:m="http://schemas.openxmlformats.org/officeDocument/2006/math">
                    <m:r>
                      <a:rPr lang="en-CA" sz="1800" dirty="0">
                        <a:latin typeface="Cambria Math" panose="02040503050406030204" pitchFamily="18" charset="0"/>
                        <a:ea typeface="Montserrat" charset="0"/>
                        <a:cs typeface="Montserrat" charset="0"/>
                      </a:rPr>
                      <m:t>𝐾</m:t>
                    </m:r>
                  </m:oMath>
                </a14:m>
                <a:r>
                  <a:rPr lang="en-CA" sz="1800" dirty="0">
                    <a:latin typeface="Montserrat" charset="0"/>
                    <a:ea typeface="Montserrat" charset="0"/>
                    <a:cs typeface="Montserrat" charset="0"/>
                  </a:rPr>
                  <a:t> is the number of independent variables and </a:t>
                </a:r>
                <a14:m>
                  <m:oMath xmlns:m="http://schemas.openxmlformats.org/officeDocument/2006/math">
                    <m:r>
                      <a:rPr lang="en-CA" sz="1800">
                        <a:latin typeface="Cambria Math" panose="02040503050406030204" pitchFamily="18" charset="0"/>
                        <a:ea typeface="Montserrat" charset="0"/>
                        <a:cs typeface="Montserrat" charset="0"/>
                      </a:rPr>
                      <m:t>𝑛</m:t>
                    </m:r>
                  </m:oMath>
                </a14:m>
                <a:r>
                  <a:rPr lang="en-CA" sz="1800" dirty="0">
                    <a:latin typeface="Montserrat" charset="0"/>
                    <a:ea typeface="Montserrat" charset="0"/>
                    <a:cs typeface="Montserrat" charset="0"/>
                  </a:rPr>
                  <a:t> is the number of samples</a:t>
                </a:r>
              </a:p>
              <a:p>
                <a:pPr lvl="1"/>
                <a14:m>
                  <m:oMathPara xmlns:m="http://schemas.openxmlformats.org/officeDocument/2006/math">
                    <m:oMathParaPr>
                      <m:jc m:val="centerGroup"/>
                    </m:oMathParaPr>
                    <m:oMath xmlns:m="http://schemas.openxmlformats.org/officeDocument/2006/math">
                      <m:sSubSup>
                        <m:sSubSupPr>
                          <m:ctrlPr>
                            <a:rPr lang="en-CA" sz="1800" i="1">
                              <a:latin typeface="Cambria Math" panose="02040503050406030204" pitchFamily="18" charset="0"/>
                            </a:rPr>
                          </m:ctrlPr>
                        </m:sSubSupPr>
                        <m:e>
                          <m:r>
                            <a:rPr lang="en-CA" sz="1800" i="1">
                              <a:latin typeface="Cambria Math" panose="02040503050406030204" pitchFamily="18" charset="0"/>
                            </a:rPr>
                            <m:t>𝑅</m:t>
                          </m:r>
                        </m:e>
                        <m:sub>
                          <m:r>
                            <a:rPr lang="en-CA" sz="1800" i="1">
                              <a:latin typeface="Cambria Math" panose="02040503050406030204" pitchFamily="18" charset="0"/>
                            </a:rPr>
                            <m:t>𝑎𝑑𝑗𝑢𝑠𝑡𝑒𝑑</m:t>
                          </m:r>
                        </m:sub>
                        <m:sup>
                          <m:r>
                            <a:rPr lang="en-CA" sz="1800" i="1">
                              <a:latin typeface="Cambria Math" panose="02040503050406030204" pitchFamily="18" charset="0"/>
                            </a:rPr>
                            <m:t>2</m:t>
                          </m:r>
                        </m:sup>
                      </m:sSubSup>
                      <m:r>
                        <a:rPr lang="en-CA" sz="1800" i="1">
                          <a:latin typeface="Cambria Math" panose="02040503050406030204" pitchFamily="18" charset="0"/>
                        </a:rPr>
                        <m:t>=1−[</m:t>
                      </m:r>
                      <m:f>
                        <m:fPr>
                          <m:ctrlPr>
                            <a:rPr lang="en-CA" sz="1800" i="1">
                              <a:latin typeface="Cambria Math" panose="02040503050406030204" pitchFamily="18" charset="0"/>
                            </a:rPr>
                          </m:ctrlPr>
                        </m:fPr>
                        <m:num>
                          <m:d>
                            <m:dPr>
                              <m:ctrlPr>
                                <a:rPr lang="en-CA" sz="1800" i="1">
                                  <a:latin typeface="Cambria Math" panose="02040503050406030204" pitchFamily="18" charset="0"/>
                                </a:rPr>
                              </m:ctrlPr>
                            </m:dPr>
                            <m:e>
                              <m:r>
                                <a:rPr lang="en-CA" sz="1800" i="1">
                                  <a:latin typeface="Cambria Math" panose="02040503050406030204" pitchFamily="18" charset="0"/>
                                </a:rPr>
                                <m:t>1−</m:t>
                              </m:r>
                              <m:sSup>
                                <m:sSupPr>
                                  <m:ctrlPr>
                                    <a:rPr lang="en-CA" sz="1800" i="1">
                                      <a:latin typeface="Cambria Math" panose="02040503050406030204" pitchFamily="18" charset="0"/>
                                    </a:rPr>
                                  </m:ctrlPr>
                                </m:sSupPr>
                                <m:e>
                                  <m:r>
                                    <a:rPr lang="en-CA" sz="1800" i="1">
                                      <a:latin typeface="Cambria Math" panose="02040503050406030204" pitchFamily="18" charset="0"/>
                                    </a:rPr>
                                    <m:t>𝑅</m:t>
                                  </m:r>
                                </m:e>
                                <m:sup>
                                  <m:r>
                                    <a:rPr lang="en-CA" sz="1800" i="1">
                                      <a:latin typeface="Cambria Math" panose="02040503050406030204" pitchFamily="18" charset="0"/>
                                    </a:rPr>
                                    <m:t>2</m:t>
                                  </m:r>
                                </m:sup>
                              </m:sSup>
                            </m:e>
                          </m:d>
                          <m:d>
                            <m:dPr>
                              <m:ctrlPr>
                                <a:rPr lang="en-CA" sz="1800" i="1">
                                  <a:latin typeface="Cambria Math" panose="02040503050406030204" pitchFamily="18" charset="0"/>
                                </a:rPr>
                              </m:ctrlPr>
                            </m:dPr>
                            <m:e>
                              <m:r>
                                <a:rPr lang="en-CA" sz="1800" i="1">
                                  <a:latin typeface="Cambria Math" panose="02040503050406030204" pitchFamily="18" charset="0"/>
                                </a:rPr>
                                <m:t>𝑛</m:t>
                              </m:r>
                              <m:r>
                                <a:rPr lang="en-CA" sz="1800" i="1">
                                  <a:latin typeface="Cambria Math" panose="02040503050406030204" pitchFamily="18" charset="0"/>
                                </a:rPr>
                                <m:t>−1</m:t>
                              </m:r>
                            </m:e>
                          </m:d>
                        </m:num>
                        <m:den>
                          <m:r>
                            <a:rPr lang="en-CA" sz="1800" i="1">
                              <a:latin typeface="Cambria Math" panose="02040503050406030204" pitchFamily="18" charset="0"/>
                            </a:rPr>
                            <m:t>𝑛</m:t>
                          </m:r>
                          <m:r>
                            <a:rPr lang="en-CA" sz="1800" i="1">
                              <a:latin typeface="Cambria Math" panose="02040503050406030204" pitchFamily="18" charset="0"/>
                            </a:rPr>
                            <m:t>−</m:t>
                          </m:r>
                          <m:r>
                            <a:rPr lang="en-CA" sz="1800" i="1">
                              <a:latin typeface="Cambria Math" panose="02040503050406030204" pitchFamily="18" charset="0"/>
                            </a:rPr>
                            <m:t>𝑘</m:t>
                          </m:r>
                          <m:r>
                            <a:rPr lang="en-CA" sz="1800" i="1">
                              <a:latin typeface="Cambria Math" panose="02040503050406030204" pitchFamily="18" charset="0"/>
                            </a:rPr>
                            <m:t>−1</m:t>
                          </m:r>
                        </m:den>
                      </m:f>
                      <m:r>
                        <a:rPr lang="en-CA" sz="1800" i="1">
                          <a:latin typeface="Cambria Math" panose="02040503050406030204" pitchFamily="18" charset="0"/>
                        </a:rPr>
                        <m:t>]</m:t>
                      </m:r>
                    </m:oMath>
                  </m:oMathPara>
                </a14:m>
                <a:endParaRPr lang="en-CA" sz="2400" dirty="0"/>
              </a:p>
              <a:p>
                <a:pPr marL="342900" indent="-342900" algn="l">
                  <a:buFont typeface="Arial" panose="020B0604020202020204" pitchFamily="34" charset="0"/>
                  <a:buChar char="•"/>
                </a:pPr>
                <a:endParaRPr lang="en-CA" sz="1800" dirty="0"/>
              </a:p>
              <a:p>
                <a:pPr marL="342900" indent="-342900" algn="l">
                  <a:buFont typeface="Arial" panose="020B0604020202020204" pitchFamily="34" charset="0"/>
                  <a:buChar char="•"/>
                </a:pPr>
                <a:endParaRPr lang="en-CA" sz="1800" dirty="0">
                  <a:latin typeface="Montserrat" charset="0"/>
                  <a:ea typeface="Montserrat" charset="0"/>
                  <a:cs typeface="Montserrat" charset="0"/>
                </a:endParaRPr>
              </a:p>
            </p:txBody>
          </p:sp>
        </mc:Choice>
        <mc:Fallback xmlns="">
          <p:sp>
            <p:nvSpPr>
              <p:cNvPr id="7" name="Content Placeholder 2"/>
              <p:cNvSpPr txBox="1">
                <a:spLocks noRot="1" noChangeAspect="1" noMove="1" noResize="1" noEditPoints="1" noAdjustHandles="1" noChangeArrowheads="1" noChangeShapeType="1" noTextEdit="1"/>
              </p:cNvSpPr>
              <p:nvPr/>
            </p:nvSpPr>
            <p:spPr>
              <a:xfrm>
                <a:off x="584216" y="915007"/>
                <a:ext cx="11116371" cy="4525963"/>
              </a:xfrm>
              <a:prstGeom prst="rect">
                <a:avLst/>
              </a:prstGeom>
              <a:blipFill>
                <a:blip r:embed="rId3"/>
                <a:stretch>
                  <a:fillRect l="-384" t="-1211" r="-658"/>
                </a:stretch>
              </a:blipFill>
            </p:spPr>
            <p:txBody>
              <a:bodyPr/>
              <a:lstStyle/>
              <a:p>
                <a:r>
                  <a:rPr lang="en-US">
                    <a:noFill/>
                  </a:rPr>
                  <a:t> </a:t>
                </a:r>
              </a:p>
            </p:txBody>
          </p:sp>
        </mc:Fallback>
      </mc:AlternateContent>
    </p:spTree>
    <p:extLst>
      <p:ext uri="{BB962C8B-B14F-4D97-AF65-F5344CB8AC3E}">
        <p14:creationId xmlns:p14="http://schemas.microsoft.com/office/powerpoint/2010/main" val="27913434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1" y="1633727"/>
            <a:ext cx="6197140" cy="2883035"/>
            <a:chOff x="544021" y="1501647"/>
            <a:chExt cx="6197140" cy="2883035"/>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1" y="1501647"/>
              <a:ext cx="6197140" cy="193899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AMAZON SAGEMAKER DOMAIN SETUP [SKIP IF FAMILIAR]</a:t>
              </a:r>
            </a:p>
          </p:txBody>
        </p:sp>
        <p:cxnSp>
          <p:nvCxnSpPr>
            <p:cNvPr id="5" name="Прямая соединительная линия 4"/>
            <p:cNvCxnSpPr/>
            <p:nvPr/>
          </p:nvCxnSpPr>
          <p:spPr>
            <a:xfrm>
              <a:off x="696422" y="4384682"/>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96422" y="5039076"/>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96422" y="5036080"/>
            <a:ext cx="1222548" cy="228600"/>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620222" y="5339669"/>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611072" y="5339669"/>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1766570" y="5339669"/>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38948331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106B54-703E-41C7-8B9C-042B205E90D0}"/>
              </a:ext>
            </a:extLst>
          </p:cNvPr>
          <p:cNvPicPr>
            <a:picLocks noChangeAspect="1"/>
          </p:cNvPicPr>
          <p:nvPr/>
        </p:nvPicPr>
        <p:blipFill>
          <a:blip r:embed="rId2"/>
          <a:stretch>
            <a:fillRect/>
          </a:stretch>
        </p:blipFill>
        <p:spPr>
          <a:xfrm>
            <a:off x="1357959" y="1957892"/>
            <a:ext cx="9476082" cy="4258240"/>
          </a:xfrm>
          <a:prstGeom prst="rect">
            <a:avLst/>
          </a:prstGeom>
          <a:ln w="38100">
            <a:solidFill>
              <a:srgbClr val="FF9900"/>
            </a:solidFill>
          </a:ln>
        </p:spPr>
      </p:pic>
      <p:sp>
        <p:nvSpPr>
          <p:cNvPr id="12" name="Title 1">
            <a:extLst>
              <a:ext uri="{FF2B5EF4-FFF2-40B4-BE49-F238E27FC236}">
                <a16:creationId xmlns:a16="http://schemas.microsoft.com/office/drawing/2014/main" id="{DBC48550-F3E9-4B26-BA9F-A87BB1B6D77E}"/>
              </a:ext>
            </a:extLst>
          </p:cNvPr>
          <p:cNvSpPr txBox="1">
            <a:spLocks/>
          </p:cNvSpPr>
          <p:nvPr/>
        </p:nvSpPr>
        <p:spPr>
          <a:xfrm>
            <a:off x="481628" y="278144"/>
            <a:ext cx="7898974" cy="523220"/>
          </a:xfrm>
          <a:prstGeom prst="rect">
            <a:avLst/>
          </a:prstGeom>
        </p:spPr>
        <p:txBody>
          <a:bodyPr wrap="square">
            <a:spAutoFit/>
          </a:bodyPr>
          <a:lstStyle>
            <a:defPPr marR="0" lvl="0" algn="l" rtl="0">
              <a:lnSpc>
                <a:spcPct val="100000"/>
              </a:lnSpc>
              <a:spcBef>
                <a:spcPts val="0"/>
              </a:spcBef>
              <a:spcAft>
                <a:spcPts val="0"/>
              </a:spcAft>
              <a:defRPr/>
            </a:defPPr>
            <a:lvl1pPr>
              <a:buClrTx/>
              <a:defRPr sz="2800" b="1" kern="1200">
                <a:solidFill>
                  <a:srgbClr val="FF9900"/>
                </a:solidFill>
                <a:latin typeface="Montserrat" charset="0"/>
                <a:ea typeface="+mn-ea"/>
                <a:cs typeface="+mn-cs"/>
              </a:defRPr>
            </a:lvl1pPr>
          </a:lstStyle>
          <a:p>
            <a:r>
              <a:rPr lang="en-CA" dirty="0"/>
              <a:t>AWS SAGEMAKER DOMAIN SETUP</a:t>
            </a:r>
          </a:p>
        </p:txBody>
      </p:sp>
      <p:sp>
        <p:nvSpPr>
          <p:cNvPr id="10" name="TextBox 9">
            <a:extLst>
              <a:ext uri="{FF2B5EF4-FFF2-40B4-BE49-F238E27FC236}">
                <a16:creationId xmlns:a16="http://schemas.microsoft.com/office/drawing/2014/main" id="{CF0A555F-1F0C-47D5-95F2-F3B62A26AC04}"/>
              </a:ext>
            </a:extLst>
          </p:cNvPr>
          <p:cNvSpPr txBox="1"/>
          <p:nvPr/>
        </p:nvSpPr>
        <p:spPr>
          <a:xfrm>
            <a:off x="3397471" y="1307939"/>
            <a:ext cx="6997428" cy="400110"/>
          </a:xfrm>
          <a:prstGeom prst="rect">
            <a:avLst/>
          </a:prstGeom>
          <a:noFill/>
        </p:spPr>
        <p:txBody>
          <a:bodyPr wrap="none" rtlCol="0">
            <a:spAutoFit/>
          </a:bodyPr>
          <a:lstStyle/>
          <a:p>
            <a:r>
              <a:rPr lang="en-US" sz="2000" dirty="0">
                <a:solidFill>
                  <a:srgbClr val="FF9900"/>
                </a:solidFill>
              </a:rPr>
              <a:t>AMAZON SAGEMAKER HOMEPAGE, CLICK ON STUDIO</a:t>
            </a:r>
          </a:p>
        </p:txBody>
      </p:sp>
    </p:spTree>
    <p:extLst>
      <p:ext uri="{BB962C8B-B14F-4D97-AF65-F5344CB8AC3E}">
        <p14:creationId xmlns:p14="http://schemas.microsoft.com/office/powerpoint/2010/main" val="21586752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ECCED54-BB5A-43EB-9B2C-F11C3010932A}"/>
              </a:ext>
            </a:extLst>
          </p:cNvPr>
          <p:cNvSpPr txBox="1">
            <a:spLocks/>
          </p:cNvSpPr>
          <p:nvPr/>
        </p:nvSpPr>
        <p:spPr>
          <a:xfrm>
            <a:off x="152399" y="273160"/>
            <a:ext cx="11201401" cy="523220"/>
          </a:xfrm>
          <a:prstGeom prst="rect">
            <a:avLst/>
          </a:prstGeom>
        </p:spPr>
        <p:txBody>
          <a:bodyPr wrap="square">
            <a:spAutoFit/>
          </a:bodyPr>
          <a:lstStyle>
            <a:defPPr>
              <a:defRPr lang="en-US"/>
            </a:defPPr>
            <a:lvl1pPr>
              <a:defRPr sz="2800" b="1">
                <a:solidFill>
                  <a:srgbClr val="2CC23A"/>
                </a:solidFill>
                <a:latin typeface="Montserrat"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800" i="0" u="none" strike="noStrike" kern="1200" cap="none" spc="0" normalizeH="0" baseline="0" noProof="0" dirty="0">
                <a:ln>
                  <a:noFill/>
                </a:ln>
                <a:solidFill>
                  <a:srgbClr val="FF9900"/>
                </a:solidFill>
                <a:effectLst/>
                <a:uLnTx/>
                <a:uFillTx/>
                <a:latin typeface="Montserrat" charset="0"/>
                <a:ea typeface="+mn-ea"/>
                <a:cs typeface="+mn-cs"/>
              </a:rPr>
              <a:t>AWS SAGEMAKER DOMAIN SETUP</a:t>
            </a:r>
          </a:p>
        </p:txBody>
      </p:sp>
      <p:pic>
        <p:nvPicPr>
          <p:cNvPr id="3" name="Picture 2">
            <a:extLst>
              <a:ext uri="{FF2B5EF4-FFF2-40B4-BE49-F238E27FC236}">
                <a16:creationId xmlns:a16="http://schemas.microsoft.com/office/drawing/2014/main" id="{B528CD25-FA24-42AA-A33A-D6A7ECE22F79}"/>
              </a:ext>
            </a:extLst>
          </p:cNvPr>
          <p:cNvPicPr>
            <a:picLocks noChangeAspect="1"/>
          </p:cNvPicPr>
          <p:nvPr/>
        </p:nvPicPr>
        <p:blipFill>
          <a:blip r:embed="rId2"/>
          <a:stretch>
            <a:fillRect/>
          </a:stretch>
        </p:blipFill>
        <p:spPr>
          <a:xfrm>
            <a:off x="2323750" y="2166179"/>
            <a:ext cx="8190451" cy="3942349"/>
          </a:xfrm>
          <a:prstGeom prst="rect">
            <a:avLst/>
          </a:prstGeom>
          <a:ln w="38100">
            <a:solidFill>
              <a:srgbClr val="FF9900"/>
            </a:solidFill>
          </a:ln>
        </p:spPr>
      </p:pic>
      <p:sp>
        <p:nvSpPr>
          <p:cNvPr id="10" name="TextBox 9">
            <a:extLst>
              <a:ext uri="{FF2B5EF4-FFF2-40B4-BE49-F238E27FC236}">
                <a16:creationId xmlns:a16="http://schemas.microsoft.com/office/drawing/2014/main" id="{10299145-391E-413C-978D-D37586A0BAEB}"/>
              </a:ext>
            </a:extLst>
          </p:cNvPr>
          <p:cNvSpPr txBox="1"/>
          <p:nvPr/>
        </p:nvSpPr>
        <p:spPr>
          <a:xfrm>
            <a:off x="3397471" y="1307939"/>
            <a:ext cx="6744819" cy="707886"/>
          </a:xfrm>
          <a:prstGeom prst="rect">
            <a:avLst/>
          </a:prstGeom>
          <a:noFill/>
        </p:spPr>
        <p:txBody>
          <a:bodyPr wrap="square" rtlCol="0">
            <a:spAutoFit/>
          </a:bodyPr>
          <a:lstStyle/>
          <a:p>
            <a:pPr algn="ctr"/>
            <a:r>
              <a:rPr lang="en-US" sz="2000" dirty="0">
                <a:solidFill>
                  <a:srgbClr val="FF9900"/>
                </a:solidFill>
              </a:rPr>
              <a:t>KEEP THE DEFAULT NAME, AND THEN CLICK ON CREATE A NEW IAM ROLE</a:t>
            </a:r>
          </a:p>
        </p:txBody>
      </p:sp>
    </p:spTree>
    <p:extLst>
      <p:ext uri="{BB962C8B-B14F-4D97-AF65-F5344CB8AC3E}">
        <p14:creationId xmlns:p14="http://schemas.microsoft.com/office/powerpoint/2010/main" val="35482181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ECCED54-BB5A-43EB-9B2C-F11C3010932A}"/>
              </a:ext>
            </a:extLst>
          </p:cNvPr>
          <p:cNvSpPr txBox="1">
            <a:spLocks/>
          </p:cNvSpPr>
          <p:nvPr/>
        </p:nvSpPr>
        <p:spPr>
          <a:xfrm>
            <a:off x="152399" y="273160"/>
            <a:ext cx="11201401" cy="523220"/>
          </a:xfrm>
          <a:prstGeom prst="rect">
            <a:avLst/>
          </a:prstGeom>
        </p:spPr>
        <p:txBody>
          <a:bodyPr wrap="square">
            <a:spAutoFit/>
          </a:bodyPr>
          <a:lstStyle>
            <a:defPPr>
              <a:defRPr lang="en-US"/>
            </a:defPPr>
            <a:lvl1pPr>
              <a:defRPr sz="2800" b="1">
                <a:solidFill>
                  <a:srgbClr val="2CC23A"/>
                </a:solidFill>
                <a:latin typeface="Montserrat"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800" i="0" u="none" strike="noStrike" kern="1200" cap="none" spc="0" normalizeH="0" baseline="0" noProof="0" dirty="0">
                <a:ln>
                  <a:noFill/>
                </a:ln>
                <a:solidFill>
                  <a:srgbClr val="FF9900"/>
                </a:solidFill>
                <a:effectLst/>
                <a:uLnTx/>
                <a:uFillTx/>
                <a:latin typeface="Montserrat" charset="0"/>
                <a:ea typeface="+mn-ea"/>
                <a:cs typeface="+mn-cs"/>
              </a:rPr>
              <a:t>AWS SAGEMAKER DOMAIN SETUP</a:t>
            </a:r>
          </a:p>
        </p:txBody>
      </p:sp>
      <p:sp>
        <p:nvSpPr>
          <p:cNvPr id="10" name="TextBox 9">
            <a:extLst>
              <a:ext uri="{FF2B5EF4-FFF2-40B4-BE49-F238E27FC236}">
                <a16:creationId xmlns:a16="http://schemas.microsoft.com/office/drawing/2014/main" id="{10299145-391E-413C-978D-D37586A0BAEB}"/>
              </a:ext>
            </a:extLst>
          </p:cNvPr>
          <p:cNvSpPr txBox="1"/>
          <p:nvPr/>
        </p:nvSpPr>
        <p:spPr>
          <a:xfrm>
            <a:off x="3397471" y="1307939"/>
            <a:ext cx="6931706" cy="400110"/>
          </a:xfrm>
          <a:prstGeom prst="rect">
            <a:avLst/>
          </a:prstGeom>
          <a:noFill/>
        </p:spPr>
        <p:txBody>
          <a:bodyPr wrap="none" rtlCol="0">
            <a:spAutoFit/>
          </a:bodyPr>
          <a:lstStyle/>
          <a:p>
            <a:r>
              <a:rPr lang="en-US" sz="2000" dirty="0">
                <a:solidFill>
                  <a:srgbClr val="FF9900"/>
                </a:solidFill>
              </a:rPr>
              <a:t>CHOOSE ANY BUCKET AND CLICK ON CREATE ROLE </a:t>
            </a:r>
          </a:p>
        </p:txBody>
      </p:sp>
      <p:pic>
        <p:nvPicPr>
          <p:cNvPr id="4" name="Picture 3">
            <a:extLst>
              <a:ext uri="{FF2B5EF4-FFF2-40B4-BE49-F238E27FC236}">
                <a16:creationId xmlns:a16="http://schemas.microsoft.com/office/drawing/2014/main" id="{970D4C46-025C-49CD-912F-FFA3FCBFDEBD}"/>
              </a:ext>
            </a:extLst>
          </p:cNvPr>
          <p:cNvPicPr>
            <a:picLocks noChangeAspect="1"/>
          </p:cNvPicPr>
          <p:nvPr/>
        </p:nvPicPr>
        <p:blipFill>
          <a:blip r:embed="rId2"/>
          <a:stretch>
            <a:fillRect/>
          </a:stretch>
        </p:blipFill>
        <p:spPr>
          <a:xfrm>
            <a:off x="2406239" y="1934122"/>
            <a:ext cx="8475677" cy="3879164"/>
          </a:xfrm>
          <a:prstGeom prst="rect">
            <a:avLst/>
          </a:prstGeom>
          <a:ln w="38100">
            <a:solidFill>
              <a:srgbClr val="FF9900"/>
            </a:solidFill>
          </a:ln>
        </p:spPr>
      </p:pic>
    </p:spTree>
    <p:extLst>
      <p:ext uri="{BB962C8B-B14F-4D97-AF65-F5344CB8AC3E}">
        <p14:creationId xmlns:p14="http://schemas.microsoft.com/office/powerpoint/2010/main" val="41536036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ECCED54-BB5A-43EB-9B2C-F11C3010932A}"/>
              </a:ext>
            </a:extLst>
          </p:cNvPr>
          <p:cNvSpPr txBox="1">
            <a:spLocks/>
          </p:cNvSpPr>
          <p:nvPr/>
        </p:nvSpPr>
        <p:spPr>
          <a:xfrm>
            <a:off x="152399" y="273160"/>
            <a:ext cx="11201401" cy="523220"/>
          </a:xfrm>
          <a:prstGeom prst="rect">
            <a:avLst/>
          </a:prstGeom>
        </p:spPr>
        <p:txBody>
          <a:bodyPr wrap="square">
            <a:spAutoFit/>
          </a:bodyPr>
          <a:lstStyle>
            <a:defPPr>
              <a:defRPr lang="en-US"/>
            </a:defPPr>
            <a:lvl1pPr>
              <a:defRPr sz="2800" b="1">
                <a:solidFill>
                  <a:srgbClr val="2CC23A"/>
                </a:solidFill>
                <a:latin typeface="Montserrat"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800" i="0" u="none" strike="noStrike" kern="1200" cap="none" spc="0" normalizeH="0" baseline="0" noProof="0" dirty="0">
                <a:ln>
                  <a:noFill/>
                </a:ln>
                <a:solidFill>
                  <a:srgbClr val="FF9900"/>
                </a:solidFill>
                <a:effectLst/>
                <a:uLnTx/>
                <a:uFillTx/>
                <a:latin typeface="Montserrat" charset="0"/>
                <a:ea typeface="+mn-ea"/>
                <a:cs typeface="+mn-cs"/>
              </a:rPr>
              <a:t>AWS SAGEMAKER DOMAIN SETUP</a:t>
            </a:r>
          </a:p>
        </p:txBody>
      </p:sp>
      <p:sp>
        <p:nvSpPr>
          <p:cNvPr id="10" name="TextBox 9">
            <a:extLst>
              <a:ext uri="{FF2B5EF4-FFF2-40B4-BE49-F238E27FC236}">
                <a16:creationId xmlns:a16="http://schemas.microsoft.com/office/drawing/2014/main" id="{10299145-391E-413C-978D-D37586A0BAEB}"/>
              </a:ext>
            </a:extLst>
          </p:cNvPr>
          <p:cNvSpPr txBox="1"/>
          <p:nvPr/>
        </p:nvSpPr>
        <p:spPr>
          <a:xfrm>
            <a:off x="2780029" y="1031220"/>
            <a:ext cx="6313638" cy="1015663"/>
          </a:xfrm>
          <a:prstGeom prst="rect">
            <a:avLst/>
          </a:prstGeom>
          <a:noFill/>
        </p:spPr>
        <p:txBody>
          <a:bodyPr wrap="square" rtlCol="0">
            <a:spAutoFit/>
          </a:bodyPr>
          <a:lstStyle/>
          <a:p>
            <a:pPr algn="ctr"/>
            <a:r>
              <a:rPr lang="en-US" sz="2000" dirty="0">
                <a:solidFill>
                  <a:srgbClr val="FF9900"/>
                </a:solidFill>
              </a:rPr>
              <a:t>IAM ROLE SETUP IS NOW COMPLETE! NOW CLICK ON SUBMIT TO COMPLETE THE SAGEMAKER DOMAIN SETUP</a:t>
            </a:r>
          </a:p>
        </p:txBody>
      </p:sp>
      <p:pic>
        <p:nvPicPr>
          <p:cNvPr id="4" name="Picture 3">
            <a:extLst>
              <a:ext uri="{FF2B5EF4-FFF2-40B4-BE49-F238E27FC236}">
                <a16:creationId xmlns:a16="http://schemas.microsoft.com/office/drawing/2014/main" id="{EAF382B3-5F36-49AF-92B2-A72D0F3F202A}"/>
              </a:ext>
            </a:extLst>
          </p:cNvPr>
          <p:cNvPicPr>
            <a:picLocks noChangeAspect="1"/>
          </p:cNvPicPr>
          <p:nvPr/>
        </p:nvPicPr>
        <p:blipFill>
          <a:blip r:embed="rId2"/>
          <a:stretch>
            <a:fillRect/>
          </a:stretch>
        </p:blipFill>
        <p:spPr>
          <a:xfrm>
            <a:off x="1329655" y="2141617"/>
            <a:ext cx="9532690" cy="4261302"/>
          </a:xfrm>
          <a:prstGeom prst="rect">
            <a:avLst/>
          </a:prstGeom>
          <a:ln w="38100">
            <a:solidFill>
              <a:srgbClr val="FF9900"/>
            </a:solidFill>
          </a:ln>
        </p:spPr>
      </p:pic>
    </p:spTree>
    <p:extLst>
      <p:ext uri="{BB962C8B-B14F-4D97-AF65-F5344CB8AC3E}">
        <p14:creationId xmlns:p14="http://schemas.microsoft.com/office/powerpoint/2010/main" val="3958572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ECCED54-BB5A-43EB-9B2C-F11C3010932A}"/>
              </a:ext>
            </a:extLst>
          </p:cNvPr>
          <p:cNvSpPr txBox="1">
            <a:spLocks/>
          </p:cNvSpPr>
          <p:nvPr/>
        </p:nvSpPr>
        <p:spPr>
          <a:xfrm>
            <a:off x="152399" y="273160"/>
            <a:ext cx="11201401" cy="523220"/>
          </a:xfrm>
          <a:prstGeom prst="rect">
            <a:avLst/>
          </a:prstGeom>
        </p:spPr>
        <p:txBody>
          <a:bodyPr wrap="square">
            <a:spAutoFit/>
          </a:bodyPr>
          <a:lstStyle>
            <a:defPPr>
              <a:defRPr lang="en-US"/>
            </a:defPPr>
            <a:lvl1pPr>
              <a:defRPr sz="2800" b="1">
                <a:solidFill>
                  <a:srgbClr val="2CC23A"/>
                </a:solidFill>
                <a:latin typeface="Montserrat"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800" i="0" u="none" strike="noStrike" kern="1200" cap="none" spc="0" normalizeH="0" baseline="0" noProof="0" dirty="0">
                <a:ln>
                  <a:noFill/>
                </a:ln>
                <a:solidFill>
                  <a:srgbClr val="FF9900"/>
                </a:solidFill>
                <a:effectLst/>
                <a:uLnTx/>
                <a:uFillTx/>
                <a:latin typeface="Montserrat" charset="0"/>
                <a:ea typeface="+mn-ea"/>
                <a:cs typeface="+mn-cs"/>
              </a:rPr>
              <a:t>AWS SAGEMAKER DOMAIN SETUP</a:t>
            </a:r>
          </a:p>
        </p:txBody>
      </p:sp>
      <p:sp>
        <p:nvSpPr>
          <p:cNvPr id="10" name="TextBox 9">
            <a:extLst>
              <a:ext uri="{FF2B5EF4-FFF2-40B4-BE49-F238E27FC236}">
                <a16:creationId xmlns:a16="http://schemas.microsoft.com/office/drawing/2014/main" id="{10299145-391E-413C-978D-D37586A0BAEB}"/>
              </a:ext>
            </a:extLst>
          </p:cNvPr>
          <p:cNvSpPr txBox="1"/>
          <p:nvPr/>
        </p:nvSpPr>
        <p:spPr>
          <a:xfrm>
            <a:off x="2484287" y="1222508"/>
            <a:ext cx="8026556" cy="400110"/>
          </a:xfrm>
          <a:prstGeom prst="rect">
            <a:avLst/>
          </a:prstGeom>
          <a:noFill/>
        </p:spPr>
        <p:txBody>
          <a:bodyPr wrap="none" rtlCol="0">
            <a:spAutoFit/>
          </a:bodyPr>
          <a:lstStyle/>
          <a:p>
            <a:r>
              <a:rPr lang="en-US" sz="2000" dirty="0">
                <a:solidFill>
                  <a:srgbClr val="FF9900"/>
                </a:solidFill>
              </a:rPr>
              <a:t>SAGEMAKER DOMAIN SETUP WILL TAKE COUPLE OF MINUTES</a:t>
            </a:r>
          </a:p>
        </p:txBody>
      </p:sp>
      <p:pic>
        <p:nvPicPr>
          <p:cNvPr id="3" name="Picture 2">
            <a:extLst>
              <a:ext uri="{FF2B5EF4-FFF2-40B4-BE49-F238E27FC236}">
                <a16:creationId xmlns:a16="http://schemas.microsoft.com/office/drawing/2014/main" id="{FEFFA555-31CB-4FFE-A235-BD750B57281B}"/>
              </a:ext>
            </a:extLst>
          </p:cNvPr>
          <p:cNvPicPr>
            <a:picLocks noChangeAspect="1"/>
          </p:cNvPicPr>
          <p:nvPr/>
        </p:nvPicPr>
        <p:blipFill>
          <a:blip r:embed="rId2"/>
          <a:stretch>
            <a:fillRect/>
          </a:stretch>
        </p:blipFill>
        <p:spPr>
          <a:xfrm>
            <a:off x="1719744" y="1723808"/>
            <a:ext cx="9297798" cy="4727032"/>
          </a:xfrm>
          <a:prstGeom prst="rect">
            <a:avLst/>
          </a:prstGeom>
          <a:ln w="38100">
            <a:solidFill>
              <a:srgbClr val="FF9900"/>
            </a:solidFill>
          </a:ln>
        </p:spPr>
      </p:pic>
    </p:spTree>
    <p:extLst>
      <p:ext uri="{BB962C8B-B14F-4D97-AF65-F5344CB8AC3E}">
        <p14:creationId xmlns:p14="http://schemas.microsoft.com/office/powerpoint/2010/main" val="5656920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ECCED54-BB5A-43EB-9B2C-F11C3010932A}"/>
              </a:ext>
            </a:extLst>
          </p:cNvPr>
          <p:cNvSpPr txBox="1">
            <a:spLocks/>
          </p:cNvSpPr>
          <p:nvPr/>
        </p:nvSpPr>
        <p:spPr>
          <a:xfrm>
            <a:off x="152399" y="273160"/>
            <a:ext cx="11201401" cy="523220"/>
          </a:xfrm>
          <a:prstGeom prst="rect">
            <a:avLst/>
          </a:prstGeom>
        </p:spPr>
        <p:txBody>
          <a:bodyPr wrap="square">
            <a:spAutoFit/>
          </a:bodyPr>
          <a:lstStyle>
            <a:defPPr>
              <a:defRPr lang="en-US"/>
            </a:defPPr>
            <a:lvl1pPr>
              <a:defRPr sz="2800" b="1">
                <a:solidFill>
                  <a:srgbClr val="2CC23A"/>
                </a:solidFill>
                <a:latin typeface="Montserrat"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800" i="0" u="none" strike="noStrike" kern="1200" cap="none" spc="0" normalizeH="0" baseline="0" noProof="0" dirty="0">
                <a:ln>
                  <a:noFill/>
                </a:ln>
                <a:solidFill>
                  <a:srgbClr val="FF9900"/>
                </a:solidFill>
                <a:effectLst/>
                <a:uLnTx/>
                <a:uFillTx/>
                <a:latin typeface="Montserrat" charset="0"/>
                <a:ea typeface="+mn-ea"/>
                <a:cs typeface="+mn-cs"/>
              </a:rPr>
              <a:t>AWS SAGEMAKER DOMAIN SETUP</a:t>
            </a:r>
          </a:p>
        </p:txBody>
      </p:sp>
      <p:sp>
        <p:nvSpPr>
          <p:cNvPr id="10" name="TextBox 9">
            <a:extLst>
              <a:ext uri="{FF2B5EF4-FFF2-40B4-BE49-F238E27FC236}">
                <a16:creationId xmlns:a16="http://schemas.microsoft.com/office/drawing/2014/main" id="{10299145-391E-413C-978D-D37586A0BAEB}"/>
              </a:ext>
            </a:extLst>
          </p:cNvPr>
          <p:cNvSpPr txBox="1"/>
          <p:nvPr/>
        </p:nvSpPr>
        <p:spPr>
          <a:xfrm>
            <a:off x="2752734" y="984798"/>
            <a:ext cx="5845981" cy="1015663"/>
          </a:xfrm>
          <a:prstGeom prst="rect">
            <a:avLst/>
          </a:prstGeom>
          <a:noFill/>
        </p:spPr>
        <p:txBody>
          <a:bodyPr wrap="square" rtlCol="0">
            <a:spAutoFit/>
          </a:bodyPr>
          <a:lstStyle/>
          <a:p>
            <a:pPr algn="ctr"/>
            <a:r>
              <a:rPr lang="en-US" sz="2000" dirty="0">
                <a:solidFill>
                  <a:srgbClr val="FF9900"/>
                </a:solidFill>
              </a:rPr>
              <a:t>CONGRATUATIONS! SAGEMAKER DOMAIN SETUP IS NOW COMPLETE. CLICK ON LAUNCH APP (STUDIO)</a:t>
            </a:r>
          </a:p>
        </p:txBody>
      </p:sp>
      <p:pic>
        <p:nvPicPr>
          <p:cNvPr id="4" name="Picture 3">
            <a:extLst>
              <a:ext uri="{FF2B5EF4-FFF2-40B4-BE49-F238E27FC236}">
                <a16:creationId xmlns:a16="http://schemas.microsoft.com/office/drawing/2014/main" id="{7A29B727-9DCF-4D62-BC1C-1103C367BEE8}"/>
              </a:ext>
            </a:extLst>
          </p:cNvPr>
          <p:cNvPicPr>
            <a:picLocks noChangeAspect="1"/>
          </p:cNvPicPr>
          <p:nvPr/>
        </p:nvPicPr>
        <p:blipFill rotWithShape="1">
          <a:blip r:embed="rId2"/>
          <a:srcRect t="5580"/>
          <a:stretch/>
        </p:blipFill>
        <p:spPr>
          <a:xfrm>
            <a:off x="1233181" y="2217923"/>
            <a:ext cx="9725637" cy="4366917"/>
          </a:xfrm>
          <a:prstGeom prst="rect">
            <a:avLst/>
          </a:prstGeom>
          <a:ln w="38100">
            <a:solidFill>
              <a:srgbClr val="FF9900"/>
            </a:solidFill>
          </a:ln>
        </p:spPr>
      </p:pic>
    </p:spTree>
    <p:extLst>
      <p:ext uri="{BB962C8B-B14F-4D97-AF65-F5344CB8AC3E}">
        <p14:creationId xmlns:p14="http://schemas.microsoft.com/office/powerpoint/2010/main" val="1670918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a:extLst>
              <a:ext uri="{FF2B5EF4-FFF2-40B4-BE49-F238E27FC236}">
                <a16:creationId xmlns:a16="http://schemas.microsoft.com/office/drawing/2014/main" id="{E8D64842-775D-412F-BBF9-338C0AF96D77}"/>
              </a:ext>
            </a:extLst>
          </p:cNvPr>
          <p:cNvSpPr txBox="1">
            <a:spLocks/>
          </p:cNvSpPr>
          <p:nvPr/>
        </p:nvSpPr>
        <p:spPr>
          <a:xfrm>
            <a:off x="2353488" y="1295478"/>
            <a:ext cx="8534400" cy="302516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CA" sz="2000" dirty="0"/>
          </a:p>
        </p:txBody>
      </p:sp>
      <p:sp>
        <p:nvSpPr>
          <p:cNvPr id="27" name="Rounded Rectangle 53">
            <a:extLst>
              <a:ext uri="{FF2B5EF4-FFF2-40B4-BE49-F238E27FC236}">
                <a16:creationId xmlns:a16="http://schemas.microsoft.com/office/drawing/2014/main" id="{A2C56524-1BA8-43C7-80C9-E0C2BBC10592}"/>
              </a:ext>
            </a:extLst>
          </p:cNvPr>
          <p:cNvSpPr/>
          <p:nvPr/>
        </p:nvSpPr>
        <p:spPr>
          <a:xfrm>
            <a:off x="4288763" y="2752253"/>
            <a:ext cx="3040912" cy="1552354"/>
          </a:xfrm>
          <a:prstGeom prst="roundRect">
            <a:avLst/>
          </a:prstGeom>
          <a:solidFill>
            <a:srgbClr val="FF99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b="1" dirty="0"/>
              <a:t>ML MODEL</a:t>
            </a:r>
            <a:endParaRPr lang="en-CA" b="1" dirty="0"/>
          </a:p>
        </p:txBody>
      </p:sp>
      <p:sp>
        <p:nvSpPr>
          <p:cNvPr id="28" name="Rectangle 27">
            <a:extLst>
              <a:ext uri="{FF2B5EF4-FFF2-40B4-BE49-F238E27FC236}">
                <a16:creationId xmlns:a16="http://schemas.microsoft.com/office/drawing/2014/main" id="{2B0ED9AB-ADA3-4B6B-B03F-0CEF7933588F}"/>
              </a:ext>
            </a:extLst>
          </p:cNvPr>
          <p:cNvSpPr/>
          <p:nvPr/>
        </p:nvSpPr>
        <p:spPr>
          <a:xfrm>
            <a:off x="1210512" y="1756424"/>
            <a:ext cx="843501" cy="307777"/>
          </a:xfrm>
          <a:prstGeom prst="rect">
            <a:avLst/>
          </a:prstGeom>
        </p:spPr>
        <p:txBody>
          <a:bodyPr wrap="none">
            <a:spAutoFit/>
          </a:bodyPr>
          <a:lstStyle/>
          <a:p>
            <a:pPr>
              <a:lnSpc>
                <a:spcPct val="100000"/>
              </a:lnSpc>
              <a:buSzPct val="120000"/>
            </a:pPr>
            <a:r>
              <a:rPr lang="en-US" b="1" u="sng" dirty="0">
                <a:solidFill>
                  <a:schemeClr val="tx1"/>
                </a:solidFill>
                <a:latin typeface="Arial" charset="0"/>
                <a:ea typeface="Arial" charset="0"/>
                <a:cs typeface="Arial" charset="0"/>
              </a:rPr>
              <a:t>INPUTS</a:t>
            </a:r>
            <a:endParaRPr lang="en-US" u="sng" dirty="0">
              <a:solidFill>
                <a:schemeClr val="tx1"/>
              </a:solidFill>
              <a:latin typeface="Arial" charset="0"/>
              <a:ea typeface="Arial" charset="0"/>
              <a:cs typeface="Arial" charset="0"/>
            </a:endParaRPr>
          </a:p>
        </p:txBody>
      </p:sp>
      <p:sp>
        <p:nvSpPr>
          <p:cNvPr id="29" name="Right Arrow 55">
            <a:extLst>
              <a:ext uri="{FF2B5EF4-FFF2-40B4-BE49-F238E27FC236}">
                <a16:creationId xmlns:a16="http://schemas.microsoft.com/office/drawing/2014/main" id="{27EE02F8-8722-4A6B-A599-FB3944435073}"/>
              </a:ext>
            </a:extLst>
          </p:cNvPr>
          <p:cNvSpPr/>
          <p:nvPr/>
        </p:nvSpPr>
        <p:spPr>
          <a:xfrm>
            <a:off x="7402534" y="3343275"/>
            <a:ext cx="749417" cy="533400"/>
          </a:xfrm>
          <a:prstGeom prst="rightArrow">
            <a:avLst/>
          </a:prstGeom>
          <a:solidFill>
            <a:srgbClr val="FF99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a:extLst>
              <a:ext uri="{FF2B5EF4-FFF2-40B4-BE49-F238E27FC236}">
                <a16:creationId xmlns:a16="http://schemas.microsoft.com/office/drawing/2014/main" id="{F5E3D06A-91EA-4FC1-8B62-2498D056EE54}"/>
              </a:ext>
            </a:extLst>
          </p:cNvPr>
          <p:cNvSpPr/>
          <p:nvPr/>
        </p:nvSpPr>
        <p:spPr>
          <a:xfrm>
            <a:off x="8584212" y="2313646"/>
            <a:ext cx="2186357" cy="2308324"/>
          </a:xfrm>
          <a:prstGeom prst="rect">
            <a:avLst/>
          </a:prstGeom>
        </p:spPr>
        <p:txBody>
          <a:bodyPr wrap="square">
            <a:spAutoFit/>
          </a:bodyPr>
          <a:lstStyle/>
          <a:p>
            <a:pPr algn="ctr">
              <a:lnSpc>
                <a:spcPct val="100000"/>
              </a:lnSpc>
              <a:buSzPct val="120000"/>
            </a:pPr>
            <a:endParaRPr lang="en-US" sz="1600" b="1" dirty="0">
              <a:solidFill>
                <a:schemeClr val="tx1"/>
              </a:solidFill>
              <a:latin typeface="Arial" charset="0"/>
              <a:ea typeface="Arial" charset="0"/>
              <a:cs typeface="Arial" charset="0"/>
            </a:endParaRPr>
          </a:p>
          <a:p>
            <a:pPr algn="ctr">
              <a:lnSpc>
                <a:spcPct val="100000"/>
              </a:lnSpc>
              <a:buSzPct val="120000"/>
            </a:pPr>
            <a:endParaRPr lang="en-US" sz="1600" b="1" dirty="0">
              <a:solidFill>
                <a:schemeClr val="tx1"/>
              </a:solidFill>
              <a:latin typeface="Arial" charset="0"/>
              <a:ea typeface="Arial" charset="0"/>
              <a:cs typeface="Arial" charset="0"/>
            </a:endParaRPr>
          </a:p>
          <a:p>
            <a:pPr algn="ctr">
              <a:lnSpc>
                <a:spcPct val="100000"/>
              </a:lnSpc>
              <a:buSzPct val="120000"/>
            </a:pPr>
            <a:endParaRPr lang="en-US" sz="1600" b="1" dirty="0">
              <a:solidFill>
                <a:schemeClr val="tx1"/>
              </a:solidFill>
              <a:latin typeface="Arial" charset="0"/>
              <a:ea typeface="Arial" charset="0"/>
              <a:cs typeface="Arial" charset="0"/>
            </a:endParaRPr>
          </a:p>
          <a:p>
            <a:pPr algn="ctr">
              <a:lnSpc>
                <a:spcPct val="100000"/>
              </a:lnSpc>
              <a:buSzPct val="120000"/>
            </a:pPr>
            <a:endParaRPr lang="en-US" sz="1600" b="1" dirty="0">
              <a:solidFill>
                <a:schemeClr val="tx1"/>
              </a:solidFill>
              <a:latin typeface="Arial" charset="0"/>
              <a:ea typeface="Arial" charset="0"/>
              <a:cs typeface="Arial" charset="0"/>
            </a:endParaRPr>
          </a:p>
          <a:p>
            <a:pPr lvl="1" algn="ctr">
              <a:lnSpc>
                <a:spcPct val="100000"/>
              </a:lnSpc>
              <a:buSzPct val="120000"/>
            </a:pPr>
            <a:r>
              <a:rPr lang="en-CA" sz="1600" dirty="0">
                <a:solidFill>
                  <a:schemeClr val="tx1"/>
                </a:solidFill>
                <a:latin typeface="Montserrat" charset="0"/>
              </a:rPr>
              <a:t>VEHICLE PRICE (MSRP)</a:t>
            </a:r>
          </a:p>
          <a:p>
            <a:pPr lvl="1" algn="ctr">
              <a:lnSpc>
                <a:spcPct val="100000"/>
              </a:lnSpc>
              <a:buSzPct val="120000"/>
            </a:pPr>
            <a:endParaRPr lang="en-US" sz="1600" dirty="0">
              <a:solidFill>
                <a:schemeClr val="tx1"/>
              </a:solidFill>
              <a:latin typeface="Montserrat" charset="0"/>
            </a:endParaRPr>
          </a:p>
          <a:p>
            <a:pPr lvl="1" algn="ctr">
              <a:lnSpc>
                <a:spcPct val="100000"/>
              </a:lnSpc>
              <a:buSzPct val="120000"/>
            </a:pPr>
            <a:endParaRPr lang="en-US" sz="1600" dirty="0">
              <a:solidFill>
                <a:schemeClr val="tx1"/>
              </a:solidFill>
              <a:latin typeface="Montserrat" charset="0"/>
            </a:endParaRPr>
          </a:p>
          <a:p>
            <a:pPr algn="ctr">
              <a:lnSpc>
                <a:spcPct val="100000"/>
              </a:lnSpc>
              <a:buSzPct val="120000"/>
            </a:pPr>
            <a:endParaRPr lang="en-US" sz="1600" b="1" dirty="0">
              <a:solidFill>
                <a:schemeClr val="tx1"/>
              </a:solidFill>
              <a:latin typeface="Arial" charset="0"/>
              <a:ea typeface="Arial" charset="0"/>
              <a:cs typeface="Arial" charset="0"/>
            </a:endParaRPr>
          </a:p>
        </p:txBody>
      </p:sp>
      <p:sp>
        <p:nvSpPr>
          <p:cNvPr id="31" name="Left Brace 30">
            <a:extLst>
              <a:ext uri="{FF2B5EF4-FFF2-40B4-BE49-F238E27FC236}">
                <a16:creationId xmlns:a16="http://schemas.microsoft.com/office/drawing/2014/main" id="{B13E4807-EF55-4A48-9F67-4030E42DCF1B}"/>
              </a:ext>
            </a:extLst>
          </p:cNvPr>
          <p:cNvSpPr/>
          <p:nvPr/>
        </p:nvSpPr>
        <p:spPr>
          <a:xfrm>
            <a:off x="8498094" y="1719346"/>
            <a:ext cx="574159" cy="3753817"/>
          </a:xfrm>
          <a:prstGeom prst="leftBrace">
            <a:avLst>
              <a:gd name="adj1" fmla="val 82407"/>
              <a:gd name="adj2" fmla="val 50000"/>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32" name="Left Brace 31">
            <a:extLst>
              <a:ext uri="{FF2B5EF4-FFF2-40B4-BE49-F238E27FC236}">
                <a16:creationId xmlns:a16="http://schemas.microsoft.com/office/drawing/2014/main" id="{64C63096-E9D2-40B8-AD05-FE7A68EF35BE}"/>
              </a:ext>
            </a:extLst>
          </p:cNvPr>
          <p:cNvSpPr/>
          <p:nvPr/>
        </p:nvSpPr>
        <p:spPr>
          <a:xfrm rot="10800000">
            <a:off x="10282527" y="1754414"/>
            <a:ext cx="574159" cy="3775596"/>
          </a:xfrm>
          <a:prstGeom prst="leftBrace">
            <a:avLst>
              <a:gd name="adj1" fmla="val 82407"/>
              <a:gd name="adj2" fmla="val 50000"/>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33" name="Right Arrow 59">
            <a:extLst>
              <a:ext uri="{FF2B5EF4-FFF2-40B4-BE49-F238E27FC236}">
                <a16:creationId xmlns:a16="http://schemas.microsoft.com/office/drawing/2014/main" id="{140BBE73-42DF-4FC3-937E-F0CB1E6D09B0}"/>
              </a:ext>
            </a:extLst>
          </p:cNvPr>
          <p:cNvSpPr/>
          <p:nvPr/>
        </p:nvSpPr>
        <p:spPr>
          <a:xfrm>
            <a:off x="3305277" y="3317533"/>
            <a:ext cx="957083" cy="533400"/>
          </a:xfrm>
          <a:prstGeom prst="rightArrow">
            <a:avLst/>
          </a:prstGeom>
          <a:solidFill>
            <a:srgbClr val="FF99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itle 1">
            <a:extLst>
              <a:ext uri="{FF2B5EF4-FFF2-40B4-BE49-F238E27FC236}">
                <a16:creationId xmlns:a16="http://schemas.microsoft.com/office/drawing/2014/main" id="{F9FE4EE4-017D-4CF4-9DD7-F2AA41D4693E}"/>
              </a:ext>
            </a:extLst>
          </p:cNvPr>
          <p:cNvSpPr txBox="1">
            <a:spLocks/>
          </p:cNvSpPr>
          <p:nvPr/>
        </p:nvSpPr>
        <p:spPr>
          <a:xfrm>
            <a:off x="152400" y="273160"/>
            <a:ext cx="10349952" cy="523220"/>
          </a:xfrm>
          <a:prstGeom prst="rect">
            <a:avLst/>
          </a:prstGeom>
        </p:spPr>
        <p:txBody>
          <a:bodyPr wrap="square">
            <a:spAutoFit/>
          </a:bodyPr>
          <a:lstStyle>
            <a:defPPr marR="0" lvl="0" algn="l" rtl="0">
              <a:lnSpc>
                <a:spcPct val="100000"/>
              </a:lnSpc>
              <a:spcBef>
                <a:spcPts val="0"/>
              </a:spcBef>
              <a:spcAft>
                <a:spcPts val="0"/>
              </a:spcAft>
              <a:defRPr/>
            </a:defPPr>
            <a:lvl1pPr>
              <a:defRPr sz="2800" b="1">
                <a:solidFill>
                  <a:srgbClr val="FF9900"/>
                </a:solidFill>
                <a:latin typeface="Montserrat" charset="0"/>
              </a:defRPr>
            </a:lvl1pPr>
          </a:lstStyle>
          <a:p>
            <a:r>
              <a:rPr lang="en-CA" dirty="0"/>
              <a:t>INPUTS AND OUTPUTS</a:t>
            </a:r>
          </a:p>
        </p:txBody>
      </p:sp>
      <p:sp>
        <p:nvSpPr>
          <p:cNvPr id="20" name="TextBox 19">
            <a:extLst>
              <a:ext uri="{FF2B5EF4-FFF2-40B4-BE49-F238E27FC236}">
                <a16:creationId xmlns:a16="http://schemas.microsoft.com/office/drawing/2014/main" id="{E97D7E63-A3E3-467E-AC1C-1F00E63DA0DD}"/>
              </a:ext>
            </a:extLst>
          </p:cNvPr>
          <p:cNvSpPr txBox="1"/>
          <p:nvPr/>
        </p:nvSpPr>
        <p:spPr>
          <a:xfrm>
            <a:off x="442049" y="2240798"/>
            <a:ext cx="2520824" cy="3046988"/>
          </a:xfrm>
          <a:prstGeom prst="rect">
            <a:avLst/>
          </a:prstGeom>
          <a:noFill/>
        </p:spPr>
        <p:txBody>
          <a:bodyPr wrap="square">
            <a:spAutoFit/>
          </a:bodyPr>
          <a:lstStyle/>
          <a:p>
            <a:pPr lvl="1" algn="ctr"/>
            <a:r>
              <a:rPr lang="en-CA" sz="1600" dirty="0">
                <a:solidFill>
                  <a:schemeClr val="tx1"/>
                </a:solidFill>
                <a:latin typeface="Montserrat" charset="0"/>
              </a:rPr>
              <a:t>MAKE</a:t>
            </a:r>
          </a:p>
          <a:p>
            <a:pPr lvl="1" algn="ctr"/>
            <a:r>
              <a:rPr lang="en-CA" sz="1600" dirty="0">
                <a:solidFill>
                  <a:schemeClr val="tx1"/>
                </a:solidFill>
                <a:latin typeface="Montserrat" charset="0"/>
              </a:rPr>
              <a:t>MODEL</a:t>
            </a:r>
          </a:p>
          <a:p>
            <a:pPr lvl="1" algn="ctr"/>
            <a:r>
              <a:rPr lang="en-CA" sz="1600" dirty="0">
                <a:solidFill>
                  <a:schemeClr val="tx1"/>
                </a:solidFill>
                <a:latin typeface="Montserrat" charset="0"/>
              </a:rPr>
              <a:t>TYPE</a:t>
            </a:r>
          </a:p>
          <a:p>
            <a:pPr lvl="1" algn="ctr"/>
            <a:r>
              <a:rPr lang="en-CA" sz="1600" dirty="0">
                <a:solidFill>
                  <a:schemeClr val="tx1"/>
                </a:solidFill>
                <a:latin typeface="Montserrat" charset="0"/>
              </a:rPr>
              <a:t>ORIGIN </a:t>
            </a:r>
          </a:p>
          <a:p>
            <a:pPr lvl="1" algn="ctr"/>
            <a:r>
              <a:rPr lang="en-CA" sz="1600" dirty="0">
                <a:solidFill>
                  <a:schemeClr val="tx1"/>
                </a:solidFill>
                <a:latin typeface="Montserrat" charset="0"/>
              </a:rPr>
              <a:t>DRIVETRAIN ENGINESIZE CYLINDERS</a:t>
            </a:r>
          </a:p>
          <a:p>
            <a:pPr lvl="1" algn="ctr"/>
            <a:r>
              <a:rPr lang="en-CA" sz="1600" dirty="0">
                <a:solidFill>
                  <a:schemeClr val="tx1"/>
                </a:solidFill>
                <a:latin typeface="Montserrat" charset="0"/>
              </a:rPr>
              <a:t>HORSEPOWER </a:t>
            </a:r>
          </a:p>
          <a:p>
            <a:pPr lvl="1" algn="ctr"/>
            <a:r>
              <a:rPr lang="en-CA" sz="1600" dirty="0">
                <a:solidFill>
                  <a:schemeClr val="tx1"/>
                </a:solidFill>
                <a:latin typeface="Montserrat" charset="0"/>
              </a:rPr>
              <a:t>MPG CITY </a:t>
            </a:r>
          </a:p>
          <a:p>
            <a:pPr lvl="1" algn="ctr"/>
            <a:r>
              <a:rPr lang="en-CA" sz="1600" dirty="0">
                <a:solidFill>
                  <a:schemeClr val="tx1"/>
                </a:solidFill>
                <a:latin typeface="Montserrat" charset="0"/>
              </a:rPr>
              <a:t>MPG HIGHWAY WEIGHT</a:t>
            </a:r>
          </a:p>
          <a:p>
            <a:pPr lvl="1" algn="ctr"/>
            <a:r>
              <a:rPr lang="en-CA" sz="1600" dirty="0">
                <a:solidFill>
                  <a:schemeClr val="tx1"/>
                </a:solidFill>
                <a:latin typeface="Montserrat" charset="0"/>
              </a:rPr>
              <a:t>WHEELBASE LENGTH</a:t>
            </a:r>
          </a:p>
        </p:txBody>
      </p:sp>
      <p:sp>
        <p:nvSpPr>
          <p:cNvPr id="21" name="Left Brace 20">
            <a:extLst>
              <a:ext uri="{FF2B5EF4-FFF2-40B4-BE49-F238E27FC236}">
                <a16:creationId xmlns:a16="http://schemas.microsoft.com/office/drawing/2014/main" id="{2E101028-90A2-4A16-98E8-562870EEE6B8}"/>
              </a:ext>
            </a:extLst>
          </p:cNvPr>
          <p:cNvSpPr/>
          <p:nvPr/>
        </p:nvSpPr>
        <p:spPr>
          <a:xfrm>
            <a:off x="190031" y="1700934"/>
            <a:ext cx="574159" cy="3753817"/>
          </a:xfrm>
          <a:prstGeom prst="leftBrace">
            <a:avLst>
              <a:gd name="adj1" fmla="val 82407"/>
              <a:gd name="adj2" fmla="val 50000"/>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22" name="Left Brace 21">
            <a:extLst>
              <a:ext uri="{FF2B5EF4-FFF2-40B4-BE49-F238E27FC236}">
                <a16:creationId xmlns:a16="http://schemas.microsoft.com/office/drawing/2014/main" id="{B282EDC4-EB81-412F-B3AC-6B32C9873E97}"/>
              </a:ext>
            </a:extLst>
          </p:cNvPr>
          <p:cNvSpPr/>
          <p:nvPr/>
        </p:nvSpPr>
        <p:spPr>
          <a:xfrm rot="10800000">
            <a:off x="2604835" y="1724091"/>
            <a:ext cx="574159" cy="3775596"/>
          </a:xfrm>
          <a:prstGeom prst="leftBrace">
            <a:avLst>
              <a:gd name="adj1" fmla="val 82407"/>
              <a:gd name="adj2" fmla="val 50000"/>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34" name="TextBox 33">
            <a:extLst>
              <a:ext uri="{FF2B5EF4-FFF2-40B4-BE49-F238E27FC236}">
                <a16:creationId xmlns:a16="http://schemas.microsoft.com/office/drawing/2014/main" id="{74B09978-A0DD-4765-BA81-73F3E433ACB3}"/>
              </a:ext>
            </a:extLst>
          </p:cNvPr>
          <p:cNvSpPr txBox="1"/>
          <p:nvPr/>
        </p:nvSpPr>
        <p:spPr>
          <a:xfrm>
            <a:off x="6620688" y="1734935"/>
            <a:ext cx="6216650" cy="369332"/>
          </a:xfrm>
          <a:prstGeom prst="rect">
            <a:avLst/>
          </a:prstGeom>
          <a:noFill/>
        </p:spPr>
        <p:txBody>
          <a:bodyPr wrap="square">
            <a:spAutoFit/>
          </a:bodyPr>
          <a:lstStyle/>
          <a:p>
            <a:pPr algn="ctr">
              <a:lnSpc>
                <a:spcPct val="100000"/>
              </a:lnSpc>
              <a:buSzPct val="120000"/>
            </a:pPr>
            <a:r>
              <a:rPr lang="en-US" sz="1800" b="1" u="sng" dirty="0">
                <a:solidFill>
                  <a:schemeClr val="tx1"/>
                </a:solidFill>
                <a:latin typeface="Arial" charset="0"/>
                <a:ea typeface="Arial" charset="0"/>
                <a:cs typeface="Arial" charset="0"/>
              </a:rPr>
              <a:t>OUTPUT</a:t>
            </a:r>
          </a:p>
        </p:txBody>
      </p:sp>
    </p:spTree>
    <p:extLst>
      <p:ext uri="{BB962C8B-B14F-4D97-AF65-F5344CB8AC3E}">
        <p14:creationId xmlns:p14="http://schemas.microsoft.com/office/powerpoint/2010/main" val="485494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ppt_x"/>
                                          </p:val>
                                        </p:tav>
                                        <p:tav tm="100000">
                                          <p:val>
                                            <p:strVal val="#ppt_x"/>
                                          </p:val>
                                        </p:tav>
                                      </p:tavLst>
                                    </p:anim>
                                    <p:anim calcmode="lin" valueType="num">
                                      <p:cBhvr additive="base">
                                        <p:cTn id="16"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500" fill="hold"/>
                                        <p:tgtEl>
                                          <p:spTgt spid="28"/>
                                        </p:tgtEl>
                                        <p:attrNameLst>
                                          <p:attrName>ppt_x</p:attrName>
                                        </p:attrNameLst>
                                      </p:cBhvr>
                                      <p:tavLst>
                                        <p:tav tm="0">
                                          <p:val>
                                            <p:strVal val="#ppt_x"/>
                                          </p:val>
                                        </p:tav>
                                        <p:tav tm="100000">
                                          <p:val>
                                            <p:strVal val="#ppt_x"/>
                                          </p:val>
                                        </p:tav>
                                      </p:tavLst>
                                    </p:anim>
                                    <p:anim calcmode="lin" valueType="num">
                                      <p:cBhvr additive="base">
                                        <p:cTn id="22" dur="500" fill="hold"/>
                                        <p:tgtEl>
                                          <p:spTgt spid="2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ppt_x"/>
                                          </p:val>
                                        </p:tav>
                                        <p:tav tm="100000">
                                          <p:val>
                                            <p:strVal val="#ppt_x"/>
                                          </p:val>
                                        </p:tav>
                                      </p:tavLst>
                                    </p:anim>
                                    <p:anim calcmode="lin" valueType="num">
                                      <p:cBhvr additive="base">
                                        <p:cTn id="26" dur="500" fill="hold"/>
                                        <p:tgtEl>
                                          <p:spTgt spid="20"/>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500" fill="hold"/>
                                        <p:tgtEl>
                                          <p:spTgt spid="21"/>
                                        </p:tgtEl>
                                        <p:attrNameLst>
                                          <p:attrName>ppt_x</p:attrName>
                                        </p:attrNameLst>
                                      </p:cBhvr>
                                      <p:tavLst>
                                        <p:tav tm="0">
                                          <p:val>
                                            <p:strVal val="#ppt_x"/>
                                          </p:val>
                                        </p:tav>
                                        <p:tav tm="100000">
                                          <p:val>
                                            <p:strVal val="#ppt_x"/>
                                          </p:val>
                                        </p:tav>
                                      </p:tavLst>
                                    </p:anim>
                                    <p:anim calcmode="lin" valueType="num">
                                      <p:cBhvr additive="base">
                                        <p:cTn id="30" dur="500" fill="hold"/>
                                        <p:tgtEl>
                                          <p:spTgt spid="21"/>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500" fill="hold"/>
                                        <p:tgtEl>
                                          <p:spTgt spid="22"/>
                                        </p:tgtEl>
                                        <p:attrNameLst>
                                          <p:attrName>ppt_x</p:attrName>
                                        </p:attrNameLst>
                                      </p:cBhvr>
                                      <p:tavLst>
                                        <p:tav tm="0">
                                          <p:val>
                                            <p:strVal val="#ppt_x"/>
                                          </p:val>
                                        </p:tav>
                                        <p:tav tm="100000">
                                          <p:val>
                                            <p:strVal val="#ppt_x"/>
                                          </p:val>
                                        </p:tav>
                                      </p:tavLst>
                                    </p:anim>
                                    <p:anim calcmode="lin" valueType="num">
                                      <p:cBhvr additive="base">
                                        <p:cTn id="34"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30"/>
                                        </p:tgtEl>
                                        <p:attrNameLst>
                                          <p:attrName>style.visibility</p:attrName>
                                        </p:attrNameLst>
                                      </p:cBhvr>
                                      <p:to>
                                        <p:strVal val="visible"/>
                                      </p:to>
                                    </p:set>
                                    <p:anim calcmode="lin" valueType="num">
                                      <p:cBhvr additive="base">
                                        <p:cTn id="39" dur="500" fill="hold"/>
                                        <p:tgtEl>
                                          <p:spTgt spid="30"/>
                                        </p:tgtEl>
                                        <p:attrNameLst>
                                          <p:attrName>ppt_x</p:attrName>
                                        </p:attrNameLst>
                                      </p:cBhvr>
                                      <p:tavLst>
                                        <p:tav tm="0">
                                          <p:val>
                                            <p:strVal val="#ppt_x"/>
                                          </p:val>
                                        </p:tav>
                                        <p:tav tm="100000">
                                          <p:val>
                                            <p:strVal val="#ppt_x"/>
                                          </p:val>
                                        </p:tav>
                                      </p:tavLst>
                                    </p:anim>
                                    <p:anim calcmode="lin" valueType="num">
                                      <p:cBhvr additive="base">
                                        <p:cTn id="40" dur="500" fill="hold"/>
                                        <p:tgtEl>
                                          <p:spTgt spid="3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anim calcmode="lin" valueType="num">
                                      <p:cBhvr additive="base">
                                        <p:cTn id="43" dur="500" fill="hold"/>
                                        <p:tgtEl>
                                          <p:spTgt spid="31"/>
                                        </p:tgtEl>
                                        <p:attrNameLst>
                                          <p:attrName>ppt_x</p:attrName>
                                        </p:attrNameLst>
                                      </p:cBhvr>
                                      <p:tavLst>
                                        <p:tav tm="0">
                                          <p:val>
                                            <p:strVal val="#ppt_x"/>
                                          </p:val>
                                        </p:tav>
                                        <p:tav tm="100000">
                                          <p:val>
                                            <p:strVal val="#ppt_x"/>
                                          </p:val>
                                        </p:tav>
                                      </p:tavLst>
                                    </p:anim>
                                    <p:anim calcmode="lin" valueType="num">
                                      <p:cBhvr additive="base">
                                        <p:cTn id="44" dur="500" fill="hold"/>
                                        <p:tgtEl>
                                          <p:spTgt spid="31"/>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500" fill="hold"/>
                                        <p:tgtEl>
                                          <p:spTgt spid="32"/>
                                        </p:tgtEl>
                                        <p:attrNameLst>
                                          <p:attrName>ppt_x</p:attrName>
                                        </p:attrNameLst>
                                      </p:cBhvr>
                                      <p:tavLst>
                                        <p:tav tm="0">
                                          <p:val>
                                            <p:strVal val="#ppt_x"/>
                                          </p:val>
                                        </p:tav>
                                        <p:tav tm="100000">
                                          <p:val>
                                            <p:strVal val="#ppt_x"/>
                                          </p:val>
                                        </p:tav>
                                      </p:tavLst>
                                    </p:anim>
                                    <p:anim calcmode="lin" valueType="num">
                                      <p:cBhvr additive="base">
                                        <p:cTn id="48" dur="500" fill="hold"/>
                                        <p:tgtEl>
                                          <p:spTgt spid="32"/>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34"/>
                                        </p:tgtEl>
                                        <p:attrNameLst>
                                          <p:attrName>style.visibility</p:attrName>
                                        </p:attrNameLst>
                                      </p:cBhvr>
                                      <p:to>
                                        <p:strVal val="visible"/>
                                      </p:to>
                                    </p:set>
                                    <p:anim calcmode="lin" valueType="num">
                                      <p:cBhvr additive="base">
                                        <p:cTn id="51" dur="500" fill="hold"/>
                                        <p:tgtEl>
                                          <p:spTgt spid="34"/>
                                        </p:tgtEl>
                                        <p:attrNameLst>
                                          <p:attrName>ppt_x</p:attrName>
                                        </p:attrNameLst>
                                      </p:cBhvr>
                                      <p:tavLst>
                                        <p:tav tm="0">
                                          <p:val>
                                            <p:strVal val="#ppt_x"/>
                                          </p:val>
                                        </p:tav>
                                        <p:tav tm="100000">
                                          <p:val>
                                            <p:strVal val="#ppt_x"/>
                                          </p:val>
                                        </p:tav>
                                      </p:tavLst>
                                    </p:anim>
                                    <p:anim calcmode="lin" valueType="num">
                                      <p:cBhvr additive="base">
                                        <p:cTn id="52"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p:bldP spid="29" grpId="0" animBg="1"/>
      <p:bldP spid="30" grpId="0"/>
      <p:bldP spid="31" grpId="0" animBg="1"/>
      <p:bldP spid="32" grpId="0" animBg="1"/>
      <p:bldP spid="33" grpId="0" animBg="1"/>
      <p:bldP spid="20" grpId="0"/>
      <p:bldP spid="21" grpId="0" animBg="1"/>
      <p:bldP spid="22" grpId="0" animBg="1"/>
      <p:bldP spid="3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E9F3F29-175A-4236-9B62-7485F5656853}"/>
              </a:ext>
            </a:extLst>
          </p:cNvPr>
          <p:cNvPicPr>
            <a:picLocks noChangeAspect="1"/>
          </p:cNvPicPr>
          <p:nvPr/>
        </p:nvPicPr>
        <p:blipFill>
          <a:blip r:embed="rId2"/>
          <a:stretch>
            <a:fillRect/>
          </a:stretch>
        </p:blipFill>
        <p:spPr>
          <a:xfrm>
            <a:off x="1493772" y="1692684"/>
            <a:ext cx="8518654" cy="3937612"/>
          </a:xfrm>
          <a:prstGeom prst="rect">
            <a:avLst/>
          </a:prstGeom>
          <a:ln w="38100">
            <a:solidFill>
              <a:srgbClr val="FF9900"/>
            </a:solidFill>
          </a:ln>
        </p:spPr>
      </p:pic>
      <p:sp>
        <p:nvSpPr>
          <p:cNvPr id="6" name="Title 1">
            <a:extLst>
              <a:ext uri="{FF2B5EF4-FFF2-40B4-BE49-F238E27FC236}">
                <a16:creationId xmlns:a16="http://schemas.microsoft.com/office/drawing/2014/main" id="{750D7707-1FA1-4442-B974-747A862E38E8}"/>
              </a:ext>
            </a:extLst>
          </p:cNvPr>
          <p:cNvSpPr txBox="1">
            <a:spLocks/>
          </p:cNvSpPr>
          <p:nvPr/>
        </p:nvSpPr>
        <p:spPr>
          <a:xfrm>
            <a:off x="152399" y="273160"/>
            <a:ext cx="11201401" cy="523220"/>
          </a:xfrm>
          <a:prstGeom prst="rect">
            <a:avLst/>
          </a:prstGeom>
        </p:spPr>
        <p:txBody>
          <a:bodyPr wrap="square">
            <a:spAutoFit/>
          </a:bodyPr>
          <a:lstStyle>
            <a:defPPr>
              <a:defRPr lang="en-US"/>
            </a:defPPr>
            <a:lvl1pPr>
              <a:defRPr sz="2800" b="1">
                <a:solidFill>
                  <a:srgbClr val="2CC23A"/>
                </a:solidFill>
                <a:latin typeface="Montserrat"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800" i="0" u="none" strike="noStrike" kern="1200" cap="none" spc="0" normalizeH="0" baseline="0" noProof="0" dirty="0">
                <a:ln>
                  <a:noFill/>
                </a:ln>
                <a:solidFill>
                  <a:srgbClr val="FF9900"/>
                </a:solidFill>
                <a:effectLst/>
                <a:uLnTx/>
                <a:uFillTx/>
                <a:latin typeface="Montserrat" charset="0"/>
                <a:ea typeface="+mn-ea"/>
                <a:cs typeface="+mn-cs"/>
              </a:rPr>
              <a:t>AWS SAGEMAKER DOMAIN SETUP</a:t>
            </a:r>
          </a:p>
        </p:txBody>
      </p:sp>
      <p:sp>
        <p:nvSpPr>
          <p:cNvPr id="9" name="TextBox 8">
            <a:extLst>
              <a:ext uri="{FF2B5EF4-FFF2-40B4-BE49-F238E27FC236}">
                <a16:creationId xmlns:a16="http://schemas.microsoft.com/office/drawing/2014/main" id="{335E5101-391E-47A0-B07B-D989F2858E51}"/>
              </a:ext>
            </a:extLst>
          </p:cNvPr>
          <p:cNvSpPr txBox="1"/>
          <p:nvPr/>
        </p:nvSpPr>
        <p:spPr>
          <a:xfrm>
            <a:off x="2752734" y="984798"/>
            <a:ext cx="5845981" cy="400110"/>
          </a:xfrm>
          <a:prstGeom prst="rect">
            <a:avLst/>
          </a:prstGeom>
          <a:noFill/>
        </p:spPr>
        <p:txBody>
          <a:bodyPr wrap="square" rtlCol="0">
            <a:spAutoFit/>
          </a:bodyPr>
          <a:lstStyle/>
          <a:p>
            <a:pPr algn="ctr"/>
            <a:r>
              <a:rPr lang="en-US" sz="2000" dirty="0">
                <a:solidFill>
                  <a:srgbClr val="FF9900"/>
                </a:solidFill>
              </a:rPr>
              <a:t>SAGEMAKER STUDIO IS NOW LAUNCHING</a:t>
            </a:r>
          </a:p>
        </p:txBody>
      </p:sp>
    </p:spTree>
    <p:extLst>
      <p:ext uri="{BB962C8B-B14F-4D97-AF65-F5344CB8AC3E}">
        <p14:creationId xmlns:p14="http://schemas.microsoft.com/office/powerpoint/2010/main" val="26445822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71F6FA4-D523-431C-A414-8A7CFB7E865E}"/>
              </a:ext>
            </a:extLst>
          </p:cNvPr>
          <p:cNvSpPr txBox="1">
            <a:spLocks/>
          </p:cNvSpPr>
          <p:nvPr/>
        </p:nvSpPr>
        <p:spPr>
          <a:xfrm>
            <a:off x="152399" y="273160"/>
            <a:ext cx="11201401" cy="523220"/>
          </a:xfrm>
          <a:prstGeom prst="rect">
            <a:avLst/>
          </a:prstGeom>
        </p:spPr>
        <p:txBody>
          <a:bodyPr wrap="square">
            <a:spAutoFit/>
          </a:bodyPr>
          <a:lstStyle>
            <a:defPPr>
              <a:defRPr lang="en-US"/>
            </a:defPPr>
            <a:lvl1pPr>
              <a:defRPr sz="2800" b="1">
                <a:solidFill>
                  <a:srgbClr val="2CC23A"/>
                </a:solidFill>
                <a:latin typeface="Montserrat"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800" i="0" u="none" strike="noStrike" kern="1200" cap="none" spc="0" normalizeH="0" baseline="0" noProof="0" dirty="0">
                <a:ln>
                  <a:noFill/>
                </a:ln>
                <a:solidFill>
                  <a:srgbClr val="FF9900"/>
                </a:solidFill>
                <a:effectLst/>
                <a:uLnTx/>
                <a:uFillTx/>
                <a:latin typeface="Montserrat" charset="0"/>
                <a:ea typeface="+mn-ea"/>
                <a:cs typeface="+mn-cs"/>
              </a:rPr>
              <a:t>AWS SAGEMAKER DOMAIN SETUP</a:t>
            </a:r>
          </a:p>
        </p:txBody>
      </p:sp>
      <p:sp>
        <p:nvSpPr>
          <p:cNvPr id="7" name="TextBox 6">
            <a:extLst>
              <a:ext uri="{FF2B5EF4-FFF2-40B4-BE49-F238E27FC236}">
                <a16:creationId xmlns:a16="http://schemas.microsoft.com/office/drawing/2014/main" id="{D5B67A72-BF56-4214-82FB-E4671BC592A2}"/>
              </a:ext>
            </a:extLst>
          </p:cNvPr>
          <p:cNvSpPr txBox="1"/>
          <p:nvPr/>
        </p:nvSpPr>
        <p:spPr>
          <a:xfrm>
            <a:off x="2752734" y="984798"/>
            <a:ext cx="5845981" cy="400110"/>
          </a:xfrm>
          <a:prstGeom prst="rect">
            <a:avLst/>
          </a:prstGeom>
          <a:noFill/>
        </p:spPr>
        <p:txBody>
          <a:bodyPr wrap="square" rtlCol="0">
            <a:spAutoFit/>
          </a:bodyPr>
          <a:lstStyle/>
          <a:p>
            <a:pPr algn="ctr"/>
            <a:r>
              <a:rPr lang="en-US" sz="2000" dirty="0">
                <a:solidFill>
                  <a:srgbClr val="FF9900"/>
                </a:solidFill>
              </a:rPr>
              <a:t>SAGEMAKER STUDIO HOMEPAGE</a:t>
            </a:r>
          </a:p>
        </p:txBody>
      </p:sp>
      <p:pic>
        <p:nvPicPr>
          <p:cNvPr id="9" name="Picture 8">
            <a:extLst>
              <a:ext uri="{FF2B5EF4-FFF2-40B4-BE49-F238E27FC236}">
                <a16:creationId xmlns:a16="http://schemas.microsoft.com/office/drawing/2014/main" id="{5302BCCA-4AAC-4205-A406-34F189C54D61}"/>
              </a:ext>
            </a:extLst>
          </p:cNvPr>
          <p:cNvPicPr>
            <a:picLocks noChangeAspect="1"/>
          </p:cNvPicPr>
          <p:nvPr/>
        </p:nvPicPr>
        <p:blipFill>
          <a:blip r:embed="rId2"/>
          <a:stretch>
            <a:fillRect/>
          </a:stretch>
        </p:blipFill>
        <p:spPr>
          <a:xfrm>
            <a:off x="1138237" y="1714080"/>
            <a:ext cx="9744075" cy="4504043"/>
          </a:xfrm>
          <a:prstGeom prst="rect">
            <a:avLst/>
          </a:prstGeom>
          <a:ln w="38100">
            <a:solidFill>
              <a:srgbClr val="FF9900"/>
            </a:solidFill>
          </a:ln>
        </p:spPr>
      </p:pic>
    </p:spTree>
    <p:extLst>
      <p:ext uri="{BB962C8B-B14F-4D97-AF65-F5344CB8AC3E}">
        <p14:creationId xmlns:p14="http://schemas.microsoft.com/office/powerpoint/2010/main" val="18734739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1" y="1633727"/>
            <a:ext cx="6197140" cy="2883035"/>
            <a:chOff x="544021" y="1501647"/>
            <a:chExt cx="6197140" cy="2883035"/>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1" y="1501647"/>
              <a:ext cx="6197140" cy="25545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kern="1200" dirty="0">
                  <a:solidFill>
                    <a:schemeClr val="tx1"/>
                  </a:solidFill>
                  <a:latin typeface="Montserrat SemiBold" pitchFamily="2" charset="-52"/>
                  <a:ea typeface="Montserrat" charset="0"/>
                  <a:cs typeface="Montserrat" charset="0"/>
                </a:rPr>
                <a:t>CODE DEMO: MULTIPLE LINEAR REGRESSION IN SKLEARN</a:t>
              </a:r>
              <a:endPar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endParaRPr>
            </a:p>
          </p:txBody>
        </p:sp>
        <p:cxnSp>
          <p:nvCxnSpPr>
            <p:cNvPr id="5" name="Прямая соединительная линия 4"/>
            <p:cNvCxnSpPr/>
            <p:nvPr/>
          </p:nvCxnSpPr>
          <p:spPr>
            <a:xfrm>
              <a:off x="696422" y="4384682"/>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96422" y="5039076"/>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96422" y="5036080"/>
            <a:ext cx="2018786" cy="231596"/>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620222" y="5339669"/>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611072" y="5339669"/>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2562808" y="5339669"/>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21451972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71F6FA4-D523-431C-A414-8A7CFB7E865E}"/>
              </a:ext>
            </a:extLst>
          </p:cNvPr>
          <p:cNvSpPr txBox="1">
            <a:spLocks/>
          </p:cNvSpPr>
          <p:nvPr/>
        </p:nvSpPr>
        <p:spPr>
          <a:xfrm>
            <a:off x="152399" y="273160"/>
            <a:ext cx="11201401" cy="523220"/>
          </a:xfrm>
          <a:prstGeom prst="rect">
            <a:avLst/>
          </a:prstGeom>
        </p:spPr>
        <p:txBody>
          <a:bodyPr wrap="square">
            <a:spAutoFit/>
          </a:bodyPr>
          <a:lstStyle>
            <a:defPPr>
              <a:defRPr lang="en-US"/>
            </a:defPPr>
            <a:lvl1pPr>
              <a:defRPr sz="2800" b="1">
                <a:solidFill>
                  <a:srgbClr val="2CC23A"/>
                </a:solidFill>
                <a:latin typeface="Montserrat"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800" i="0" u="none" strike="noStrike" kern="1200" cap="none" spc="0" normalizeH="0" baseline="0" noProof="0" dirty="0">
                <a:ln>
                  <a:noFill/>
                </a:ln>
                <a:solidFill>
                  <a:srgbClr val="FF9900"/>
                </a:solidFill>
                <a:effectLst/>
                <a:uLnTx/>
                <a:uFillTx/>
                <a:latin typeface="Montserrat" charset="0"/>
                <a:ea typeface="+mn-ea"/>
                <a:cs typeface="+mn-cs"/>
              </a:rPr>
              <a:t>CODE DEMO</a:t>
            </a:r>
          </a:p>
        </p:txBody>
      </p:sp>
      <p:pic>
        <p:nvPicPr>
          <p:cNvPr id="3" name="Picture 2">
            <a:extLst>
              <a:ext uri="{FF2B5EF4-FFF2-40B4-BE49-F238E27FC236}">
                <a16:creationId xmlns:a16="http://schemas.microsoft.com/office/drawing/2014/main" id="{07D5020B-AAFA-40F2-97AD-B8C9754557E7}"/>
              </a:ext>
            </a:extLst>
          </p:cNvPr>
          <p:cNvPicPr>
            <a:picLocks noChangeAspect="1"/>
          </p:cNvPicPr>
          <p:nvPr/>
        </p:nvPicPr>
        <p:blipFill>
          <a:blip r:embed="rId2"/>
          <a:stretch>
            <a:fillRect/>
          </a:stretch>
        </p:blipFill>
        <p:spPr>
          <a:xfrm>
            <a:off x="152399" y="2073587"/>
            <a:ext cx="11604171" cy="3032385"/>
          </a:xfrm>
          <a:prstGeom prst="rect">
            <a:avLst/>
          </a:prstGeom>
        </p:spPr>
      </p:pic>
    </p:spTree>
    <p:extLst>
      <p:ext uri="{BB962C8B-B14F-4D97-AF65-F5344CB8AC3E}">
        <p14:creationId xmlns:p14="http://schemas.microsoft.com/office/powerpoint/2010/main" val="36742810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1" y="1633727"/>
            <a:ext cx="6319060" cy="1515873"/>
            <a:chOff x="544021" y="1501647"/>
            <a:chExt cx="6319060" cy="1515873"/>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1" y="1501647"/>
              <a:ext cx="6319060" cy="132343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END-OF-DAY CAPSTONE PROJECT</a:t>
              </a:r>
            </a:p>
          </p:txBody>
        </p:sp>
        <p:cxnSp>
          <p:nvCxnSpPr>
            <p:cNvPr id="5" name="Прямая соединительная линия 4"/>
            <p:cNvCxnSpPr/>
            <p:nvPr/>
          </p:nvCxnSpPr>
          <p:spPr>
            <a:xfrm>
              <a:off x="544022" y="3017520"/>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20222" y="4170263"/>
            <a:ext cx="2131604" cy="228595"/>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2599426" y="447385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22341935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3BDD0A5-2D80-438A-BAEB-9A97887B8967}"/>
              </a:ext>
            </a:extLst>
          </p:cNvPr>
          <p:cNvSpPr txBox="1">
            <a:spLocks/>
          </p:cNvSpPr>
          <p:nvPr/>
        </p:nvSpPr>
        <p:spPr>
          <a:xfrm>
            <a:off x="481628" y="278144"/>
            <a:ext cx="6477972" cy="523220"/>
          </a:xfrm>
          <a:prstGeom prst="rect">
            <a:avLst/>
          </a:prstGeom>
        </p:spPr>
        <p:txBody>
          <a:bodyPr wrap="square">
            <a:spAutoFit/>
          </a:bodyPr>
          <a:lstStyle>
            <a:defPPr marR="0" lvl="0" algn="l" rtl="0">
              <a:lnSpc>
                <a:spcPct val="100000"/>
              </a:lnSpc>
              <a:spcBef>
                <a:spcPts val="0"/>
              </a:spcBef>
              <a:spcAft>
                <a:spcPts val="0"/>
              </a:spcAft>
              <a:defRPr/>
            </a:defPPr>
            <a:lvl1pPr>
              <a:buClrTx/>
              <a:defRPr sz="2800" b="1" kern="1200">
                <a:solidFill>
                  <a:srgbClr val="FF9900"/>
                </a:solidFill>
                <a:latin typeface="Montserrat" charset="0"/>
                <a:ea typeface="+mn-ea"/>
                <a:cs typeface="+mn-cs"/>
              </a:defRPr>
            </a:lvl1pPr>
          </a:lstStyle>
          <a:p>
            <a:r>
              <a:rPr lang="en-CA" dirty="0"/>
              <a:t>PROJECT</a:t>
            </a:r>
          </a:p>
        </p:txBody>
      </p:sp>
      <p:sp>
        <p:nvSpPr>
          <p:cNvPr id="5" name="TextBox 4">
            <a:extLst>
              <a:ext uri="{FF2B5EF4-FFF2-40B4-BE49-F238E27FC236}">
                <a16:creationId xmlns:a16="http://schemas.microsoft.com/office/drawing/2014/main" id="{413F3EF7-5E2D-4106-B988-4DA362D4C6D2}"/>
              </a:ext>
            </a:extLst>
          </p:cNvPr>
          <p:cNvSpPr txBox="1"/>
          <p:nvPr/>
        </p:nvSpPr>
        <p:spPr>
          <a:xfrm>
            <a:off x="481628" y="826572"/>
            <a:ext cx="11281196" cy="707886"/>
          </a:xfrm>
          <a:prstGeom prst="rect">
            <a:avLst/>
          </a:prstGeom>
        </p:spPr>
        <p:txBody>
          <a:bodyPr wrap="square">
            <a:spAutoFit/>
          </a:bodyPr>
          <a:lstStyle>
            <a:defPPr marR="0" lvl="0" algn="l" rtl="0">
              <a:lnSpc>
                <a:spcPct val="100000"/>
              </a:lnSpc>
              <a:spcBef>
                <a:spcPts val="0"/>
              </a:spcBef>
              <a:spcAft>
                <a:spcPts val="0"/>
              </a:spcAft>
            </a:defPPr>
            <a:lvl1pPr marL="285750" indent="-285750">
              <a:buFont typeface="Arial" panose="020B0604020202020204" pitchFamily="34" charset="0"/>
              <a:buChar char="•"/>
              <a:defRPr sz="2000" kern="1200">
                <a:solidFill>
                  <a:schemeClr val="tx1"/>
                </a:solidFill>
                <a:latin typeface="Montserrat" charset="0"/>
                <a:ea typeface="+mn-ea"/>
                <a:cs typeface="+mn-cs"/>
              </a:defRPr>
            </a:lvl1pPr>
          </a:lstStyle>
          <a:p>
            <a:r>
              <a:rPr lang="en-US" dirty="0"/>
              <a:t>We would like to predict the S&amp;P500 Price using interest rate and employment. </a:t>
            </a:r>
          </a:p>
          <a:p>
            <a:endParaRPr lang="en-US" dirty="0"/>
          </a:p>
        </p:txBody>
      </p:sp>
      <p:sp>
        <p:nvSpPr>
          <p:cNvPr id="7" name="TextBox 6">
            <a:extLst>
              <a:ext uri="{FF2B5EF4-FFF2-40B4-BE49-F238E27FC236}">
                <a16:creationId xmlns:a16="http://schemas.microsoft.com/office/drawing/2014/main" id="{A2002A4A-8E36-4065-910C-471D00C15818}"/>
              </a:ext>
            </a:extLst>
          </p:cNvPr>
          <p:cNvSpPr txBox="1"/>
          <p:nvPr/>
        </p:nvSpPr>
        <p:spPr>
          <a:xfrm>
            <a:off x="899655" y="1267764"/>
            <a:ext cx="10254651" cy="707886"/>
          </a:xfrm>
          <a:prstGeom prst="rect">
            <a:avLst/>
          </a:prstGeom>
        </p:spPr>
        <p:txBody>
          <a:bodyPr wrap="square">
            <a:spAutoFit/>
          </a:bodyPr>
          <a:lstStyle>
            <a:defPPr marR="0" lvl="0" algn="l" rtl="0">
              <a:lnSpc>
                <a:spcPct val="100000"/>
              </a:lnSpc>
              <a:spcBef>
                <a:spcPts val="0"/>
              </a:spcBef>
              <a:spcAft>
                <a:spcPts val="0"/>
              </a:spcAft>
              <a:defRPr/>
            </a:defPPr>
            <a:lvl1pPr marL="285750" indent="-285750">
              <a:buFont typeface="Arial" panose="020B0604020202020204" pitchFamily="34" charset="0"/>
              <a:buChar char="•"/>
              <a:defRPr sz="2000" kern="1200">
                <a:solidFill>
                  <a:schemeClr val="tx1"/>
                </a:solidFill>
                <a:latin typeface="Montserrat" charset="0"/>
                <a:ea typeface="+mn-ea"/>
                <a:cs typeface="+mn-cs"/>
              </a:defRPr>
            </a:lvl1pPr>
          </a:lstStyle>
          <a:p>
            <a:pPr marL="342900" lvl="1" indent="-342900">
              <a:buFont typeface="Courier New" panose="02070309020205020404" pitchFamily="49" charset="0"/>
              <a:buChar char="o"/>
            </a:pPr>
            <a:r>
              <a:rPr lang="en-US" sz="2000" kern="1200" dirty="0">
                <a:solidFill>
                  <a:schemeClr val="tx1"/>
                </a:solidFill>
                <a:latin typeface="Montserrat" charset="0"/>
                <a:ea typeface="+mn-ea"/>
                <a:cs typeface="+mn-cs"/>
              </a:rPr>
              <a:t>Independent variable X: Interest Rate and Employment</a:t>
            </a:r>
          </a:p>
          <a:p>
            <a:pPr marL="342900" lvl="1" indent="-342900">
              <a:buFont typeface="Courier New" panose="02070309020205020404" pitchFamily="49" charset="0"/>
              <a:buChar char="o"/>
            </a:pPr>
            <a:r>
              <a:rPr lang="en-US" sz="2000" kern="1200" dirty="0">
                <a:solidFill>
                  <a:schemeClr val="tx1"/>
                </a:solidFill>
                <a:latin typeface="Montserrat" charset="0"/>
                <a:ea typeface="+mn-ea"/>
                <a:cs typeface="+mn-cs"/>
              </a:rPr>
              <a:t>Dependent variable Y: S&amp;P 500 Price</a:t>
            </a:r>
          </a:p>
        </p:txBody>
      </p:sp>
      <p:pic>
        <p:nvPicPr>
          <p:cNvPr id="3" name="Picture 2">
            <a:extLst>
              <a:ext uri="{FF2B5EF4-FFF2-40B4-BE49-F238E27FC236}">
                <a16:creationId xmlns:a16="http://schemas.microsoft.com/office/drawing/2014/main" id="{5BDDBB5D-288C-4E80-86FF-93BDE2F5C3CB}"/>
              </a:ext>
            </a:extLst>
          </p:cNvPr>
          <p:cNvPicPr>
            <a:picLocks noChangeAspect="1"/>
          </p:cNvPicPr>
          <p:nvPr/>
        </p:nvPicPr>
        <p:blipFill>
          <a:blip r:embed="rId2"/>
          <a:stretch>
            <a:fillRect/>
          </a:stretch>
        </p:blipFill>
        <p:spPr>
          <a:xfrm>
            <a:off x="2921222" y="2135470"/>
            <a:ext cx="5299046" cy="4357128"/>
          </a:xfrm>
          <a:prstGeom prst="rect">
            <a:avLst/>
          </a:prstGeom>
        </p:spPr>
      </p:pic>
    </p:spTree>
    <p:extLst>
      <p:ext uri="{BB962C8B-B14F-4D97-AF65-F5344CB8AC3E}">
        <p14:creationId xmlns:p14="http://schemas.microsoft.com/office/powerpoint/2010/main" val="18765083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3BDD0A5-2D80-438A-BAEB-9A97887B8967}"/>
              </a:ext>
            </a:extLst>
          </p:cNvPr>
          <p:cNvSpPr txBox="1">
            <a:spLocks/>
          </p:cNvSpPr>
          <p:nvPr/>
        </p:nvSpPr>
        <p:spPr>
          <a:xfrm>
            <a:off x="481628" y="278144"/>
            <a:ext cx="6477972" cy="523220"/>
          </a:xfrm>
          <a:prstGeom prst="rect">
            <a:avLst/>
          </a:prstGeom>
        </p:spPr>
        <p:txBody>
          <a:bodyPr wrap="square">
            <a:spAutoFit/>
          </a:bodyPr>
          <a:lstStyle>
            <a:defPPr marR="0" lvl="0" algn="l" rtl="0">
              <a:lnSpc>
                <a:spcPct val="100000"/>
              </a:lnSpc>
              <a:spcBef>
                <a:spcPts val="0"/>
              </a:spcBef>
              <a:spcAft>
                <a:spcPts val="0"/>
              </a:spcAft>
              <a:defRPr/>
            </a:defPPr>
            <a:lvl1pPr>
              <a:buClrTx/>
              <a:defRPr sz="2800" b="1" kern="1200">
                <a:solidFill>
                  <a:srgbClr val="FF9900"/>
                </a:solidFill>
                <a:latin typeface="Montserrat" charset="0"/>
                <a:ea typeface="+mn-ea"/>
                <a:cs typeface="+mn-cs"/>
              </a:defRPr>
            </a:lvl1pPr>
          </a:lstStyle>
          <a:p>
            <a:r>
              <a:rPr lang="en-CA" dirty="0"/>
              <a:t>PROJECT</a:t>
            </a:r>
          </a:p>
        </p:txBody>
      </p:sp>
      <p:sp>
        <p:nvSpPr>
          <p:cNvPr id="5" name="TextBox 4">
            <a:extLst>
              <a:ext uri="{FF2B5EF4-FFF2-40B4-BE49-F238E27FC236}">
                <a16:creationId xmlns:a16="http://schemas.microsoft.com/office/drawing/2014/main" id="{413F3EF7-5E2D-4106-B988-4DA362D4C6D2}"/>
              </a:ext>
            </a:extLst>
          </p:cNvPr>
          <p:cNvSpPr txBox="1"/>
          <p:nvPr/>
        </p:nvSpPr>
        <p:spPr>
          <a:xfrm>
            <a:off x="546942" y="667952"/>
            <a:ext cx="11281196" cy="3170099"/>
          </a:xfrm>
          <a:prstGeom prst="rect">
            <a:avLst/>
          </a:prstGeom>
        </p:spPr>
        <p:txBody>
          <a:bodyPr wrap="square">
            <a:spAutoFit/>
          </a:bodyPr>
          <a:lstStyle>
            <a:defPPr marR="0" lvl="0" algn="l" rtl="0">
              <a:lnSpc>
                <a:spcPct val="100000"/>
              </a:lnSpc>
              <a:spcBef>
                <a:spcPts val="0"/>
              </a:spcBef>
              <a:spcAft>
                <a:spcPts val="0"/>
              </a:spcAft>
            </a:defPPr>
            <a:lvl1pPr marL="285750" indent="-285750">
              <a:buFont typeface="Arial" panose="020B0604020202020204" pitchFamily="34" charset="0"/>
              <a:buChar char="•"/>
              <a:defRPr sz="2000" kern="1200">
                <a:solidFill>
                  <a:schemeClr val="tx1"/>
                </a:solidFill>
                <a:latin typeface="Montserrat" charset="0"/>
                <a:ea typeface="+mn-ea"/>
                <a:cs typeface="+mn-cs"/>
              </a:defRPr>
            </a:lvl1pPr>
          </a:lstStyle>
          <a:p>
            <a:pPr marL="0" indent="0">
              <a:buNone/>
            </a:pPr>
            <a:endParaRPr lang="en-US" dirty="0"/>
          </a:p>
          <a:p>
            <a:pPr marL="0" indent="0">
              <a:buNone/>
            </a:pPr>
            <a:r>
              <a:rPr lang="en-US" dirty="0"/>
              <a:t>Using the skeleton </a:t>
            </a:r>
            <a:r>
              <a:rPr lang="en-US" dirty="0" err="1"/>
              <a:t>jupyter</a:t>
            </a:r>
            <a:r>
              <a:rPr lang="en-US" dirty="0"/>
              <a:t> notebook “</a:t>
            </a:r>
            <a:r>
              <a:rPr lang="en-US" i="1" dirty="0"/>
              <a:t>Multiple Linear Regression with </a:t>
            </a:r>
            <a:r>
              <a:rPr lang="en-US" i="1" dirty="0" err="1"/>
              <a:t>SKLearn</a:t>
            </a:r>
            <a:r>
              <a:rPr lang="en-US" i="1" dirty="0"/>
              <a:t> - Project Skeleton</a:t>
            </a:r>
            <a:r>
              <a:rPr lang="en-US" dirty="0"/>
              <a:t>”, perform the following:</a:t>
            </a:r>
          </a:p>
          <a:p>
            <a:r>
              <a:rPr lang="en-US" dirty="0"/>
              <a:t>1. Load the “</a:t>
            </a:r>
            <a:r>
              <a:rPr lang="en-US" i="1" dirty="0"/>
              <a:t>S&amp;P500_Stock_Data.csv</a:t>
            </a:r>
            <a:r>
              <a:rPr lang="en-US" dirty="0"/>
              <a:t>” dataset </a:t>
            </a:r>
          </a:p>
          <a:p>
            <a:r>
              <a:rPr lang="en-US" dirty="0"/>
              <a:t>2. Perform data visualization and basic exploratory data analysis</a:t>
            </a:r>
          </a:p>
          <a:p>
            <a:r>
              <a:rPr lang="en-US" dirty="0"/>
              <a:t>3. Split the data into 80% for training and 20% for testing </a:t>
            </a:r>
          </a:p>
          <a:p>
            <a:r>
              <a:rPr lang="en-US" dirty="0"/>
              <a:t>4. Train a machine linear regression model in Scikit-Learn</a:t>
            </a:r>
          </a:p>
          <a:p>
            <a:r>
              <a:rPr lang="en-US" dirty="0"/>
              <a:t>5. Assess trained model performance</a:t>
            </a:r>
          </a:p>
          <a:p>
            <a:r>
              <a:rPr lang="en-US" dirty="0"/>
              <a:t>6. Visualize </a:t>
            </a:r>
            <a:r>
              <a:rPr lang="en-US"/>
              <a:t>the results in 3D </a:t>
            </a:r>
            <a:endParaRPr lang="en-US" dirty="0"/>
          </a:p>
          <a:p>
            <a:endParaRPr lang="en-US" dirty="0"/>
          </a:p>
        </p:txBody>
      </p:sp>
    </p:spTree>
    <p:extLst>
      <p:ext uri="{BB962C8B-B14F-4D97-AF65-F5344CB8AC3E}">
        <p14:creationId xmlns:p14="http://schemas.microsoft.com/office/powerpoint/2010/main" val="11996068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рямоугольник 11">
            <a:extLst>
              <a:ext uri="{FF2B5EF4-FFF2-40B4-BE49-F238E27FC236}">
                <a16:creationId xmlns:a16="http://schemas.microsoft.com/office/drawing/2014/main" id="{9420DDB7-F11C-459F-A5B9-761CD9F03F7F}"/>
              </a:ext>
            </a:extLst>
          </p:cNvPr>
          <p:cNvSpPr/>
          <p:nvPr/>
        </p:nvSpPr>
        <p:spPr>
          <a:xfrm>
            <a:off x="661578" y="2695373"/>
            <a:ext cx="7539447" cy="702244"/>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br>
              <a:rPr kumimoji="0" lang="en-CA" sz="1400" b="1" i="0" u="none" strike="noStrike" kern="1200" cap="none" spc="0" normalizeH="0" baseline="0" noProof="0" dirty="0">
                <a:ln>
                  <a:noFill/>
                </a:ln>
                <a:solidFill>
                  <a:prstClr val="black"/>
                </a:solidFill>
                <a:effectLst/>
                <a:uLnTx/>
                <a:uFillTx/>
                <a:latin typeface="Montserrat" charset="0"/>
                <a:ea typeface="Montserrat" charset="0"/>
                <a:cs typeface="Montserrat" charset="0"/>
              </a:rPr>
            </a:br>
            <a:endParaRPr kumimoji="0" lang="en-CA" sz="1400" b="1" i="0" u="none" strike="noStrike" kern="1200" cap="none" spc="0" normalizeH="0" baseline="0" noProof="0" dirty="0">
              <a:ln>
                <a:noFill/>
              </a:ln>
              <a:solidFill>
                <a:prstClr val="black"/>
              </a:solidFill>
              <a:effectLst/>
              <a:uLnTx/>
              <a:uFillTx/>
              <a:latin typeface="Montserrat" charset="0"/>
              <a:ea typeface="Montserrat" charset="0"/>
              <a:cs typeface="Montserrat" charset="0"/>
            </a:endParaRPr>
          </a:p>
        </p:txBody>
      </p:sp>
      <p:sp>
        <p:nvSpPr>
          <p:cNvPr id="7" name="Title 1">
            <a:extLst>
              <a:ext uri="{FF2B5EF4-FFF2-40B4-BE49-F238E27FC236}">
                <a16:creationId xmlns:a16="http://schemas.microsoft.com/office/drawing/2014/main" id="{0041A389-5846-4DA9-AD15-B3B7581E108B}"/>
              </a:ext>
            </a:extLst>
          </p:cNvPr>
          <p:cNvSpPr txBox="1">
            <a:spLocks/>
          </p:cNvSpPr>
          <p:nvPr/>
        </p:nvSpPr>
        <p:spPr>
          <a:xfrm>
            <a:off x="152400" y="273160"/>
            <a:ext cx="10349952" cy="523220"/>
          </a:xfrm>
          <a:prstGeom prst="rect">
            <a:avLst/>
          </a:prstGeom>
        </p:spPr>
        <p:txBody>
          <a:bodyPr wrap="square">
            <a:spAutoFit/>
          </a:bodyPr>
          <a:lstStyle>
            <a:defPPr marR="0" lvl="0" algn="l" rtl="0">
              <a:lnSpc>
                <a:spcPct val="100000"/>
              </a:lnSpc>
              <a:spcBef>
                <a:spcPts val="0"/>
              </a:spcBef>
              <a:spcAft>
                <a:spcPts val="0"/>
              </a:spcAft>
              <a:defRPr/>
            </a:defPPr>
            <a:lvl1pPr>
              <a:defRPr sz="2800" b="1">
                <a:solidFill>
                  <a:srgbClr val="FF9900"/>
                </a:solidFill>
                <a:latin typeface="Montserrat" charset="0"/>
              </a:defRPr>
            </a:lvl1pPr>
          </a:lstStyle>
          <a:p>
            <a:r>
              <a:rPr lang="en-CA" dirty="0"/>
              <a:t>DATA OVERVIEW</a:t>
            </a:r>
          </a:p>
        </p:txBody>
      </p:sp>
      <p:pic>
        <p:nvPicPr>
          <p:cNvPr id="8" name="Picture 7">
            <a:extLst>
              <a:ext uri="{FF2B5EF4-FFF2-40B4-BE49-F238E27FC236}">
                <a16:creationId xmlns:a16="http://schemas.microsoft.com/office/drawing/2014/main" id="{EA779054-2817-4926-B70B-FB78D9FB11FF}"/>
              </a:ext>
            </a:extLst>
          </p:cNvPr>
          <p:cNvPicPr>
            <a:picLocks noChangeAspect="1"/>
          </p:cNvPicPr>
          <p:nvPr/>
        </p:nvPicPr>
        <p:blipFill>
          <a:blip r:embed="rId2"/>
          <a:stretch>
            <a:fillRect/>
          </a:stretch>
        </p:blipFill>
        <p:spPr>
          <a:xfrm>
            <a:off x="738626" y="1234713"/>
            <a:ext cx="9317147" cy="2921320"/>
          </a:xfrm>
          <a:prstGeom prst="rect">
            <a:avLst/>
          </a:prstGeom>
          <a:ln w="38100">
            <a:solidFill>
              <a:srgbClr val="FF9900"/>
            </a:solidFill>
          </a:ln>
        </p:spPr>
      </p:pic>
      <p:cxnSp>
        <p:nvCxnSpPr>
          <p:cNvPr id="14" name="Connector: Curved 13">
            <a:extLst>
              <a:ext uri="{FF2B5EF4-FFF2-40B4-BE49-F238E27FC236}">
                <a16:creationId xmlns:a16="http://schemas.microsoft.com/office/drawing/2014/main" id="{D9063BAE-BAF2-4EE0-BED2-335D73794F46}"/>
              </a:ext>
            </a:extLst>
          </p:cNvPr>
          <p:cNvCxnSpPr>
            <a:cxnSpLocks/>
          </p:cNvCxnSpPr>
          <p:nvPr/>
        </p:nvCxnSpPr>
        <p:spPr>
          <a:xfrm rot="5400000">
            <a:off x="3468851" y="4403620"/>
            <a:ext cx="1023883" cy="970233"/>
          </a:xfrm>
          <a:prstGeom prst="curvedConnector3">
            <a:avLst/>
          </a:prstGeom>
          <a:ln w="57150">
            <a:solidFill>
              <a:srgbClr val="FF99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68E8DBC-EE22-4419-BC0C-4E8025A09216}"/>
              </a:ext>
            </a:extLst>
          </p:cNvPr>
          <p:cNvSpPr txBox="1"/>
          <p:nvPr/>
        </p:nvSpPr>
        <p:spPr>
          <a:xfrm>
            <a:off x="1129904" y="5400697"/>
            <a:ext cx="4731544" cy="1015663"/>
          </a:xfrm>
          <a:prstGeom prst="rect">
            <a:avLst/>
          </a:prstGeom>
          <a:noFill/>
        </p:spPr>
        <p:txBody>
          <a:bodyPr wrap="square">
            <a:spAutoFit/>
          </a:bodyPr>
          <a:lstStyle/>
          <a:p>
            <a:pPr algn="ctr"/>
            <a:r>
              <a:rPr lang="en-CA" sz="2000" b="1" i="0" dirty="0">
                <a:solidFill>
                  <a:srgbClr val="FF9900"/>
                </a:solidFill>
                <a:effectLst/>
                <a:latin typeface="arial" panose="020B0604020202020204" pitchFamily="34" charset="0"/>
              </a:rPr>
              <a:t>MODEL OUTPUT: MSRP </a:t>
            </a:r>
            <a:r>
              <a:rPr lang="en-CA" sz="2000" b="1" i="1" dirty="0">
                <a:solidFill>
                  <a:srgbClr val="FF9900"/>
                </a:solidFill>
                <a:effectLst/>
                <a:latin typeface="arial" panose="020B0604020202020204" pitchFamily="34" charset="0"/>
              </a:rPr>
              <a:t>MANUFACTURER'S SUGGESTED RETAIL PRICE</a:t>
            </a:r>
            <a:endParaRPr lang="en-US" sz="2000" i="1" dirty="0">
              <a:solidFill>
                <a:srgbClr val="FF9900"/>
              </a:solidFill>
            </a:endParaRPr>
          </a:p>
        </p:txBody>
      </p:sp>
      <p:sp>
        <p:nvSpPr>
          <p:cNvPr id="21" name="Rectangle: Rounded Corners 20">
            <a:extLst>
              <a:ext uri="{FF2B5EF4-FFF2-40B4-BE49-F238E27FC236}">
                <a16:creationId xmlns:a16="http://schemas.microsoft.com/office/drawing/2014/main" id="{2F6317B2-4D4A-4199-8A76-ADD1B980F30B}"/>
              </a:ext>
            </a:extLst>
          </p:cNvPr>
          <p:cNvSpPr/>
          <p:nvPr/>
        </p:nvSpPr>
        <p:spPr>
          <a:xfrm>
            <a:off x="4218256" y="1149958"/>
            <a:ext cx="495300" cy="3251744"/>
          </a:xfrm>
          <a:prstGeom prst="roundRect">
            <a:avLst/>
          </a:prstGeom>
          <a:noFill/>
          <a:ln w="38100">
            <a:solidFill>
              <a:srgbClr val="FF99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4189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2" y="1633727"/>
            <a:ext cx="4759498" cy="1515873"/>
            <a:chOff x="544022" y="1501647"/>
            <a:chExt cx="4759498" cy="1515873"/>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2" y="1501647"/>
              <a:ext cx="4759498" cy="1323439"/>
            </a:xfrm>
            <a:prstGeom prst="rect">
              <a:avLst/>
            </a:prstGeom>
          </p:spPr>
          <p:txBody>
            <a:bodyPr wrap="square">
              <a:spAutoFit/>
            </a:bodyPr>
            <a:lstStyle/>
            <a:p>
              <a:pPr>
                <a:buClrTx/>
              </a:pPr>
              <a:r>
                <a:rPr lang="en-US" sz="4000" kern="1200" dirty="0">
                  <a:solidFill>
                    <a:schemeClr val="tx1"/>
                  </a:solidFill>
                  <a:latin typeface="Montserrat SemiBold" pitchFamily="2" charset="-52"/>
                </a:rPr>
                <a:t>SUCCESS STORIES</a:t>
              </a:r>
            </a:p>
          </p:txBody>
        </p:sp>
        <p:cxnSp>
          <p:nvCxnSpPr>
            <p:cNvPr id="5" name="Прямая соединительная линия 4"/>
            <p:cNvCxnSpPr/>
            <p:nvPr/>
          </p:nvCxnSpPr>
          <p:spPr>
            <a:xfrm>
              <a:off x="544022" y="3017520"/>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pic>
        <p:nvPicPr>
          <p:cNvPr id="14" name="Picture 13">
            <a:extLst>
              <a:ext uri="{FF2B5EF4-FFF2-40B4-BE49-F238E27FC236}">
                <a16:creationId xmlns:a16="http://schemas.microsoft.com/office/drawing/2014/main" id="{7C9E6113-A148-484D-B21F-61850A4B0A3F}"/>
              </a:ext>
            </a:extLst>
          </p:cNvPr>
          <p:cNvPicPr>
            <a:picLocks noChangeAspect="1"/>
          </p:cNvPicPr>
          <p:nvPr/>
        </p:nvPicPr>
        <p:blipFill>
          <a:blip r:embed="rId2"/>
          <a:stretch>
            <a:fillRect/>
          </a:stretch>
        </p:blipFill>
        <p:spPr>
          <a:xfrm>
            <a:off x="7117081" y="-1"/>
            <a:ext cx="5074919" cy="6857999"/>
          </a:xfrm>
          <a:prstGeom prst="rect">
            <a:avLst/>
          </a:prstGeom>
        </p:spPr>
      </p:pic>
      <p:sp>
        <p:nvSpPr>
          <p:cNvPr id="15" name="Rectangle: Rounded Corners 14">
            <a:extLst>
              <a:ext uri="{FF2B5EF4-FFF2-40B4-BE49-F238E27FC236}">
                <a16:creationId xmlns:a16="http://schemas.microsoft.com/office/drawing/2014/main" id="{D52C2E72-676C-4EE0-8DE3-CFC51411C3DA}"/>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6" name="Rectangle: Rounded Corners 15">
            <a:extLst>
              <a:ext uri="{FF2B5EF4-FFF2-40B4-BE49-F238E27FC236}">
                <a16:creationId xmlns:a16="http://schemas.microsoft.com/office/drawing/2014/main" id="{FE8D74C5-3190-4AE9-A877-8100D336ED1D}"/>
              </a:ext>
            </a:extLst>
          </p:cNvPr>
          <p:cNvSpPr/>
          <p:nvPr/>
        </p:nvSpPr>
        <p:spPr>
          <a:xfrm>
            <a:off x="620222" y="4170263"/>
            <a:ext cx="1222548" cy="228600"/>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7" name="TextBox 16">
            <a:extLst>
              <a:ext uri="{FF2B5EF4-FFF2-40B4-BE49-F238E27FC236}">
                <a16:creationId xmlns:a16="http://schemas.microsoft.com/office/drawing/2014/main" id="{086FDF4F-E680-4FC1-9192-CF3C73C2C31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8" name="TextBox 17">
            <a:extLst>
              <a:ext uri="{FF2B5EF4-FFF2-40B4-BE49-F238E27FC236}">
                <a16:creationId xmlns:a16="http://schemas.microsoft.com/office/drawing/2014/main" id="{02A69830-6A4F-42A2-8AA1-F20F753B4054}"/>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9" name="Isosceles Triangle 18">
            <a:extLst>
              <a:ext uri="{FF2B5EF4-FFF2-40B4-BE49-F238E27FC236}">
                <a16:creationId xmlns:a16="http://schemas.microsoft.com/office/drawing/2014/main" id="{CC962582-3B4C-43FD-8D1D-FB008021D63F}"/>
              </a:ext>
            </a:extLst>
          </p:cNvPr>
          <p:cNvSpPr/>
          <p:nvPr/>
        </p:nvSpPr>
        <p:spPr>
          <a:xfrm>
            <a:off x="1690370" y="447385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649271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C0147B8-7CF1-4CC8-8049-BF6B481B3F17}"/>
              </a:ext>
            </a:extLst>
          </p:cNvPr>
          <p:cNvSpPr/>
          <p:nvPr/>
        </p:nvSpPr>
        <p:spPr>
          <a:xfrm>
            <a:off x="176352" y="903099"/>
            <a:ext cx="11542897" cy="4708981"/>
          </a:xfrm>
          <a:prstGeom prst="rect">
            <a:avLst/>
          </a:prstGeom>
        </p:spPr>
        <p:txBody>
          <a:bodyPr wrap="square">
            <a:spAutoFit/>
          </a:bodyPr>
          <a:lstStyle/>
          <a:p>
            <a:pPr marL="285750" indent="-285750">
              <a:buFont typeface="Arial" panose="020B0604020202020204" pitchFamily="34" charset="0"/>
              <a:buChar char="•"/>
            </a:pPr>
            <a:r>
              <a:rPr lang="en-CA" sz="2000" dirty="0">
                <a:solidFill>
                  <a:schemeClr val="tx1"/>
                </a:solidFill>
                <a:latin typeface="Montserrat" panose="02000505000000020004" pitchFamily="2" charset="0"/>
              </a:rPr>
              <a:t>Price prediction of products and services is critical for any company to maximize revenues and reduce costs. </a:t>
            </a:r>
          </a:p>
          <a:p>
            <a:pPr marL="285750" indent="-285750">
              <a:buFont typeface="Arial" panose="020B0604020202020204" pitchFamily="34" charset="0"/>
              <a:buChar char="•"/>
            </a:pPr>
            <a:r>
              <a:rPr lang="en-CA" sz="2000" dirty="0">
                <a:solidFill>
                  <a:schemeClr val="tx1"/>
                </a:solidFill>
                <a:latin typeface="Montserrat" panose="02000505000000020004" pitchFamily="2" charset="0"/>
              </a:rPr>
              <a:t>Fareboom.com is an innovative tool that leverages machine learning to predict flight prices. The tool has been developed by </a:t>
            </a:r>
            <a:r>
              <a:rPr lang="en-CA" sz="2000" dirty="0" err="1">
                <a:solidFill>
                  <a:schemeClr val="tx1"/>
                </a:solidFill>
                <a:latin typeface="Montserrat" panose="02000505000000020004" pitchFamily="2" charset="0"/>
              </a:rPr>
              <a:t>AltexSoft</a:t>
            </a:r>
            <a:r>
              <a:rPr lang="en-CA" sz="2000" dirty="0">
                <a:solidFill>
                  <a:schemeClr val="tx1"/>
                </a:solidFill>
                <a:latin typeface="Montserrat" panose="02000505000000020004" pitchFamily="2" charset="0"/>
              </a:rPr>
              <a:t>. </a:t>
            </a:r>
          </a:p>
          <a:p>
            <a:pPr marL="285750" indent="-285750">
              <a:buFont typeface="Arial" panose="020B0604020202020204" pitchFamily="34" charset="0"/>
              <a:buChar char="•"/>
            </a:pPr>
            <a:r>
              <a:rPr lang="en-CA" sz="2000" dirty="0">
                <a:solidFill>
                  <a:schemeClr val="tx1"/>
                </a:solidFill>
                <a:latin typeface="Montserrat" panose="02000505000000020004" pitchFamily="2" charset="0"/>
              </a:rPr>
              <a:t>The fare forecast feature has been developed to help users make better purchasing decisions. </a:t>
            </a:r>
          </a:p>
          <a:p>
            <a:pPr marL="285750" indent="-285750">
              <a:buFont typeface="Arial" panose="020B0604020202020204" pitchFamily="34" charset="0"/>
              <a:buChar char="•"/>
            </a:pPr>
            <a:r>
              <a:rPr lang="en-CA" sz="2000" dirty="0">
                <a:solidFill>
                  <a:schemeClr val="tx1"/>
                </a:solidFill>
                <a:latin typeface="Montserrat" panose="02000505000000020004" pitchFamily="2" charset="0"/>
              </a:rPr>
              <a:t>The tool can guide customers to select the best time to purchase a flight. </a:t>
            </a:r>
          </a:p>
          <a:p>
            <a:pPr marL="285750" indent="-285750">
              <a:buFont typeface="Arial" panose="020B0604020202020204" pitchFamily="34" charset="0"/>
              <a:buChar char="•"/>
            </a:pPr>
            <a:r>
              <a:rPr lang="en-CA" sz="2000" dirty="0">
                <a:solidFill>
                  <a:schemeClr val="tx1"/>
                </a:solidFill>
                <a:latin typeface="Montserrat" panose="02000505000000020004" pitchFamily="2" charset="0"/>
              </a:rPr>
              <a:t>The tool is built on a self learning machine learning algorithm that can predict future price movements while taking into account historical data, airlines deals, demand, and seasonal effects. </a:t>
            </a:r>
          </a:p>
          <a:p>
            <a:pPr marL="285750" indent="-285750">
              <a:buFont typeface="Arial" panose="020B0604020202020204" pitchFamily="34" charset="0"/>
              <a:buChar char="•"/>
            </a:pPr>
            <a:r>
              <a:rPr lang="en-CA" sz="2000" dirty="0">
                <a:solidFill>
                  <a:schemeClr val="tx1"/>
                </a:solidFill>
                <a:latin typeface="Montserrat" panose="02000505000000020004" pitchFamily="2" charset="0"/>
              </a:rPr>
              <a:t>Great case studies: </a:t>
            </a:r>
            <a:r>
              <a:rPr lang="en-CA" sz="2000" dirty="0">
                <a:solidFill>
                  <a:schemeClr val="tx1"/>
                </a:solidFill>
                <a:latin typeface="Montserrat" panose="02000505000000020004" pitchFamily="2" charset="0"/>
                <a:hlinkClick r:id="rId2">
                  <a:extLst>
                    <a:ext uri="{A12FA001-AC4F-418D-AE19-62706E023703}">
                      <ahyp:hlinkClr xmlns:ahyp="http://schemas.microsoft.com/office/drawing/2018/hyperlinkcolor" val="tx"/>
                    </a:ext>
                  </a:extLst>
                </a:hlinkClick>
              </a:rPr>
              <a:t>https://www.altexsoft.com/case-studies/</a:t>
            </a:r>
            <a:endParaRPr lang="en-CA" sz="2000" dirty="0">
              <a:solidFill>
                <a:schemeClr val="tx1"/>
              </a:solidFill>
              <a:latin typeface="Montserrat" panose="02000505000000020004" pitchFamily="2" charset="0"/>
            </a:endParaRPr>
          </a:p>
          <a:p>
            <a:pPr marL="285750" indent="-285750">
              <a:buFont typeface="Arial" panose="020B0604020202020204" pitchFamily="34" charset="0"/>
              <a:buChar char="•"/>
            </a:pPr>
            <a:r>
              <a:rPr lang="en-CA" sz="2000" dirty="0">
                <a:solidFill>
                  <a:schemeClr val="tx1"/>
                </a:solidFill>
                <a:latin typeface="Montserrat" panose="02000505000000020004" pitchFamily="2" charset="0"/>
              </a:rPr>
              <a:t>Fare price prediction tool: </a:t>
            </a:r>
            <a:r>
              <a:rPr lang="en-CA" sz="2000" dirty="0">
                <a:solidFill>
                  <a:schemeClr val="tx1"/>
                </a:solidFill>
                <a:latin typeface="Montserrat" panose="02000505000000020004" pitchFamily="2" charset="0"/>
                <a:hlinkClick r:id="rId3">
                  <a:extLst>
                    <a:ext uri="{A12FA001-AC4F-418D-AE19-62706E023703}">
                      <ahyp:hlinkClr xmlns:ahyp="http://schemas.microsoft.com/office/drawing/2018/hyperlinkcolor" val="tx"/>
                    </a:ext>
                  </a:extLst>
                </a:hlinkClick>
              </a:rPr>
              <a:t>https://www.altexsoft.com/case-studies/travel/altexsoft-creates-unique-data-science-and-analytics-based-fare-predictor-tool-to-forecast-price-movements/</a:t>
            </a:r>
            <a:endParaRPr lang="en-CA" sz="2000" dirty="0">
              <a:solidFill>
                <a:schemeClr val="tx1"/>
              </a:solidFill>
              <a:latin typeface="Montserrat" panose="02000505000000020004" pitchFamily="2" charset="0"/>
            </a:endParaRPr>
          </a:p>
          <a:p>
            <a:endParaRPr lang="en-CA" sz="2000" dirty="0">
              <a:solidFill>
                <a:schemeClr val="tx1"/>
              </a:solidFill>
              <a:latin typeface="Montserrat" panose="02000505000000020004" pitchFamily="2" charset="0"/>
            </a:endParaRPr>
          </a:p>
        </p:txBody>
      </p:sp>
      <p:sp>
        <p:nvSpPr>
          <p:cNvPr id="5" name="Rectangle 4">
            <a:extLst>
              <a:ext uri="{FF2B5EF4-FFF2-40B4-BE49-F238E27FC236}">
                <a16:creationId xmlns:a16="http://schemas.microsoft.com/office/drawing/2014/main" id="{D314E5FE-8111-41C6-ABAE-65A731EB696E}"/>
              </a:ext>
            </a:extLst>
          </p:cNvPr>
          <p:cNvSpPr/>
          <p:nvPr/>
        </p:nvSpPr>
        <p:spPr>
          <a:xfrm>
            <a:off x="462237" y="5994325"/>
            <a:ext cx="9315371" cy="800219"/>
          </a:xfrm>
          <a:prstGeom prst="rect">
            <a:avLst/>
          </a:prstGeom>
        </p:spPr>
        <p:txBody>
          <a:bodyPr wrap="none">
            <a:spAutoFit/>
          </a:bodyPr>
          <a:lstStyle/>
          <a:p>
            <a:r>
              <a:rPr lang="en-US" dirty="0">
                <a:solidFill>
                  <a:schemeClr val="tx1"/>
                </a:solidFill>
              </a:rPr>
              <a:t>Source: </a:t>
            </a:r>
            <a:r>
              <a:rPr lang="en-US" dirty="0">
                <a:solidFill>
                  <a:schemeClr val="tx1"/>
                </a:solidFill>
                <a:hlinkClick r:id="rId4">
                  <a:extLst>
                    <a:ext uri="{A12FA001-AC4F-418D-AE19-62706E023703}">
                      <ahyp:hlinkClr xmlns:ahyp="http://schemas.microsoft.com/office/drawing/2018/hyperlinkcolor" val="tx"/>
                    </a:ext>
                  </a:extLst>
                </a:hlinkClick>
              </a:rPr>
              <a:t>https://www.altexsoft.com/blog/datascience/data-science-and-ai-in-the-travel-industry-9-real-life-use-cases/</a:t>
            </a:r>
            <a:endParaRPr lang="en-US" dirty="0">
              <a:solidFill>
                <a:schemeClr val="tx1"/>
              </a:solidFill>
            </a:endParaRPr>
          </a:p>
          <a:p>
            <a:endParaRPr lang="en-US" sz="1600" dirty="0">
              <a:solidFill>
                <a:schemeClr val="tx1"/>
              </a:solidFill>
            </a:endParaRPr>
          </a:p>
          <a:p>
            <a:endParaRPr lang="en-US" sz="1600" dirty="0">
              <a:solidFill>
                <a:schemeClr val="tx1"/>
              </a:solidFill>
            </a:endParaRPr>
          </a:p>
        </p:txBody>
      </p:sp>
      <p:sp>
        <p:nvSpPr>
          <p:cNvPr id="6" name="Title 1">
            <a:extLst>
              <a:ext uri="{FF2B5EF4-FFF2-40B4-BE49-F238E27FC236}">
                <a16:creationId xmlns:a16="http://schemas.microsoft.com/office/drawing/2014/main" id="{46890A03-E7AA-47CC-9745-5EE8F1C9C1AB}"/>
              </a:ext>
            </a:extLst>
          </p:cNvPr>
          <p:cNvSpPr txBox="1">
            <a:spLocks/>
          </p:cNvSpPr>
          <p:nvPr/>
        </p:nvSpPr>
        <p:spPr>
          <a:xfrm>
            <a:off x="152400" y="273160"/>
            <a:ext cx="6629400" cy="523220"/>
          </a:xfrm>
          <a:prstGeom prst="rect">
            <a:avLst/>
          </a:prstGeom>
        </p:spPr>
        <p:txBody>
          <a:bodyPr wrap="square">
            <a:spAutoFit/>
          </a:bodyPr>
          <a:lstStyle>
            <a:defPPr marR="0" lvl="0" algn="l" rtl="0">
              <a:lnSpc>
                <a:spcPct val="100000"/>
              </a:lnSpc>
              <a:spcBef>
                <a:spcPts val="0"/>
              </a:spcBef>
              <a:spcAft>
                <a:spcPts val="0"/>
              </a:spcAft>
            </a:defPPr>
            <a:lvl1pPr>
              <a:defRPr sz="2800" b="1">
                <a:solidFill>
                  <a:srgbClr val="FF9900"/>
                </a:solidFill>
                <a:latin typeface="Montserrat" charset="0"/>
              </a:defRPr>
            </a:lvl1pPr>
          </a:lstStyle>
          <a:p>
            <a:r>
              <a:rPr lang="en-CA" dirty="0"/>
              <a:t>SUCCESS STORIES</a:t>
            </a:r>
          </a:p>
        </p:txBody>
      </p:sp>
    </p:spTree>
    <p:extLst>
      <p:ext uri="{BB962C8B-B14F-4D97-AF65-F5344CB8AC3E}">
        <p14:creationId xmlns:p14="http://schemas.microsoft.com/office/powerpoint/2010/main" val="1047166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рямоугольник 11">
            <a:extLst>
              <a:ext uri="{FF2B5EF4-FFF2-40B4-BE49-F238E27FC236}">
                <a16:creationId xmlns:a16="http://schemas.microsoft.com/office/drawing/2014/main" id="{9420DDB7-F11C-459F-A5B9-761CD9F03F7F}"/>
              </a:ext>
            </a:extLst>
          </p:cNvPr>
          <p:cNvSpPr/>
          <p:nvPr/>
        </p:nvSpPr>
        <p:spPr>
          <a:xfrm>
            <a:off x="661578" y="2695373"/>
            <a:ext cx="7539447" cy="702244"/>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br>
              <a:rPr kumimoji="0" lang="en-CA" sz="1400" b="1" i="0" u="none" strike="noStrike" kern="1200" cap="none" spc="0" normalizeH="0" baseline="0" noProof="0" dirty="0">
                <a:ln>
                  <a:noFill/>
                </a:ln>
                <a:solidFill>
                  <a:prstClr val="black"/>
                </a:solidFill>
                <a:effectLst/>
                <a:uLnTx/>
                <a:uFillTx/>
                <a:latin typeface="Montserrat" charset="0"/>
                <a:ea typeface="Montserrat" charset="0"/>
                <a:cs typeface="Montserrat" charset="0"/>
              </a:rPr>
            </a:br>
            <a:endParaRPr kumimoji="0" lang="en-CA" sz="1400" b="1" i="0" u="none" strike="noStrike" kern="1200" cap="none" spc="0" normalizeH="0" baseline="0" noProof="0" dirty="0">
              <a:ln>
                <a:noFill/>
              </a:ln>
              <a:solidFill>
                <a:prstClr val="black"/>
              </a:solidFill>
              <a:effectLst/>
              <a:uLnTx/>
              <a:uFillTx/>
              <a:latin typeface="Montserrat" charset="0"/>
              <a:ea typeface="Montserrat" charset="0"/>
              <a:cs typeface="Montserrat" charset="0"/>
            </a:endParaRPr>
          </a:p>
        </p:txBody>
      </p:sp>
      <p:sp>
        <p:nvSpPr>
          <p:cNvPr id="7" name="Title 1">
            <a:extLst>
              <a:ext uri="{FF2B5EF4-FFF2-40B4-BE49-F238E27FC236}">
                <a16:creationId xmlns:a16="http://schemas.microsoft.com/office/drawing/2014/main" id="{0041A389-5846-4DA9-AD15-B3B7581E108B}"/>
              </a:ext>
            </a:extLst>
          </p:cNvPr>
          <p:cNvSpPr txBox="1">
            <a:spLocks/>
          </p:cNvSpPr>
          <p:nvPr/>
        </p:nvSpPr>
        <p:spPr>
          <a:xfrm>
            <a:off x="152399" y="108031"/>
            <a:ext cx="9201151" cy="954107"/>
          </a:xfrm>
          <a:prstGeom prst="rect">
            <a:avLst/>
          </a:prstGeom>
        </p:spPr>
        <p:txBody>
          <a:bodyPr wrap="square">
            <a:spAutoFit/>
          </a:bodyPr>
          <a:lstStyle>
            <a:defPPr marR="0" lvl="0" algn="l" rtl="0">
              <a:lnSpc>
                <a:spcPct val="100000"/>
              </a:lnSpc>
              <a:spcBef>
                <a:spcPts val="0"/>
              </a:spcBef>
              <a:spcAft>
                <a:spcPts val="0"/>
              </a:spcAft>
              <a:defRPr/>
            </a:defPPr>
            <a:lvl1pPr>
              <a:defRPr sz="2800" b="1">
                <a:solidFill>
                  <a:srgbClr val="FF9900"/>
                </a:solidFill>
                <a:latin typeface="Montserrat" charset="0"/>
              </a:defRPr>
            </a:lvl1pPr>
          </a:lstStyle>
          <a:p>
            <a:r>
              <a:rPr lang="en-CA" dirty="0"/>
              <a:t>READING TIME &amp; QUIZ: AI/ML APPLICATIONS IN PRICE FORECASTING</a:t>
            </a:r>
          </a:p>
        </p:txBody>
      </p:sp>
      <p:sp>
        <p:nvSpPr>
          <p:cNvPr id="10" name="Rectangle 9">
            <a:extLst>
              <a:ext uri="{FF2B5EF4-FFF2-40B4-BE49-F238E27FC236}">
                <a16:creationId xmlns:a16="http://schemas.microsoft.com/office/drawing/2014/main" id="{2398613C-30C6-48E1-8382-149F60856DA2}"/>
              </a:ext>
            </a:extLst>
          </p:cNvPr>
          <p:cNvSpPr/>
          <p:nvPr/>
        </p:nvSpPr>
        <p:spPr>
          <a:xfrm>
            <a:off x="207539" y="982377"/>
            <a:ext cx="9655189" cy="1538883"/>
          </a:xfrm>
          <a:prstGeom prst="rect">
            <a:avLst/>
          </a:prstGeom>
        </p:spPr>
        <p:txBody>
          <a:bodyPr wrap="square">
            <a:spAutoFit/>
          </a:bodyPr>
          <a:lstStyle/>
          <a:p>
            <a:pPr marL="285750" indent="-285750">
              <a:buFont typeface="Arial" panose="020B0604020202020204" pitchFamily="34" charset="0"/>
              <a:buChar char="•"/>
            </a:pPr>
            <a:r>
              <a:rPr lang="en-CA" sz="2000" dirty="0">
                <a:solidFill>
                  <a:schemeClr val="tx1"/>
                </a:solidFill>
                <a:latin typeface="Montserrat" panose="02000505000000020004" pitchFamily="2" charset="0"/>
              </a:rPr>
              <a:t>Please read the article below and answer the following quiz.</a:t>
            </a:r>
          </a:p>
          <a:p>
            <a:pPr marL="285750" indent="-285750">
              <a:buFont typeface="Arial" panose="020B0604020202020204" pitchFamily="34" charset="0"/>
              <a:buChar char="•"/>
            </a:pPr>
            <a:r>
              <a:rPr lang="en-CA" sz="2000" dirty="0">
                <a:solidFill>
                  <a:schemeClr val="tx1"/>
                </a:solidFill>
                <a:latin typeface="Montserrat" panose="02000505000000020004" pitchFamily="2" charset="0"/>
              </a:rPr>
              <a:t>Link to Article: </a:t>
            </a:r>
            <a:r>
              <a:rPr lang="en-CA" sz="2000" dirty="0">
                <a:solidFill>
                  <a:schemeClr val="tx1"/>
                </a:solidFill>
                <a:latin typeface="Montserrat" panose="02000505000000020004" pitchFamily="2" charset="0"/>
                <a:hlinkClick r:id="rId2">
                  <a:extLst>
                    <a:ext uri="{A12FA001-AC4F-418D-AE19-62706E023703}">
                      <ahyp:hlinkClr xmlns:ahyp="http://schemas.microsoft.com/office/drawing/2018/hyperlinkcolor" val="tx"/>
                    </a:ext>
                  </a:extLst>
                </a:hlinkClick>
              </a:rPr>
              <a:t>https://www.altexsoft.com/blog/business/price-forecasting-machine-learning-based-approaches-applied-to-electricity-flights-hotels-real-estate-and-stock-pricing/</a:t>
            </a:r>
            <a:endParaRPr lang="en-CA" sz="2000" dirty="0">
              <a:solidFill>
                <a:schemeClr val="tx1"/>
              </a:solidFill>
              <a:latin typeface="Montserrat" panose="02000505000000020004" pitchFamily="2" charset="0"/>
            </a:endParaRPr>
          </a:p>
          <a:p>
            <a:pPr lvl="1"/>
            <a:endParaRPr lang="en-US" dirty="0"/>
          </a:p>
        </p:txBody>
      </p:sp>
      <p:pic>
        <p:nvPicPr>
          <p:cNvPr id="3" name="Picture 2"/>
          <p:cNvPicPr>
            <a:picLocks noChangeAspect="1"/>
          </p:cNvPicPr>
          <p:nvPr/>
        </p:nvPicPr>
        <p:blipFill>
          <a:blip r:embed="rId3"/>
          <a:stretch>
            <a:fillRect/>
          </a:stretch>
        </p:blipFill>
        <p:spPr>
          <a:xfrm>
            <a:off x="661578" y="2608546"/>
            <a:ext cx="9201150" cy="3604796"/>
          </a:xfrm>
          <a:prstGeom prst="rect">
            <a:avLst/>
          </a:prstGeom>
          <a:ln w="38100">
            <a:solidFill>
              <a:srgbClr val="FF9900"/>
            </a:solidFill>
          </a:ln>
        </p:spPr>
      </p:pic>
      <p:pic>
        <p:nvPicPr>
          <p:cNvPr id="19" name="Picture 2">
            <a:extLst>
              <a:ext uri="{FF2B5EF4-FFF2-40B4-BE49-F238E27FC236}">
                <a16:creationId xmlns:a16="http://schemas.microsoft.com/office/drawing/2014/main" id="{EAC5357B-F1E7-4479-A936-9B815F575FF3}"/>
              </a:ext>
            </a:extLst>
          </p:cNvPr>
          <p:cNvPicPr>
            <a:picLocks noChangeAspect="1" noChangeArrowheads="1"/>
          </p:cNvPicPr>
          <p:nvPr/>
        </p:nvPicPr>
        <p:blipFill>
          <a:blip r:embed="rId4"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10472157" y="1893011"/>
            <a:ext cx="1439234" cy="1439234"/>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0" name="Oval 19">
            <a:extLst>
              <a:ext uri="{FF2B5EF4-FFF2-40B4-BE49-F238E27FC236}">
                <a16:creationId xmlns:a16="http://schemas.microsoft.com/office/drawing/2014/main" id="{287B6FE2-54D2-4032-B9A2-B6A66DD71257}"/>
              </a:ext>
            </a:extLst>
          </p:cNvPr>
          <p:cNvSpPr/>
          <p:nvPr/>
        </p:nvSpPr>
        <p:spPr>
          <a:xfrm>
            <a:off x="10537809" y="1960847"/>
            <a:ext cx="1295400" cy="1295399"/>
          </a:xfrm>
          <a:prstGeom prst="ellipse">
            <a:avLst/>
          </a:prstGeom>
          <a:noFill/>
          <a:ln w="76200">
            <a:solidFill>
              <a:srgbClr val="1942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rgbClr val="FF0000"/>
                </a:solidFill>
              </a:ln>
              <a:noFill/>
            </a:endParaRPr>
          </a:p>
        </p:txBody>
      </p:sp>
      <p:sp>
        <p:nvSpPr>
          <p:cNvPr id="21" name="TextBox 20">
            <a:extLst>
              <a:ext uri="{FF2B5EF4-FFF2-40B4-BE49-F238E27FC236}">
                <a16:creationId xmlns:a16="http://schemas.microsoft.com/office/drawing/2014/main" id="{50D2D4D0-F1AD-4454-AEB8-B167D98E81BC}"/>
              </a:ext>
            </a:extLst>
          </p:cNvPr>
          <p:cNvSpPr txBox="1"/>
          <p:nvPr/>
        </p:nvSpPr>
        <p:spPr>
          <a:xfrm>
            <a:off x="10723598" y="3261879"/>
            <a:ext cx="995785" cy="369332"/>
          </a:xfrm>
          <a:prstGeom prst="rect">
            <a:avLst/>
          </a:prstGeom>
          <a:noFill/>
        </p:spPr>
        <p:txBody>
          <a:bodyPr wrap="none" rtlCol="0">
            <a:spAutoFit/>
          </a:bodyPr>
          <a:lstStyle/>
          <a:p>
            <a:r>
              <a:rPr lang="en-CA" b="1" dirty="0">
                <a:solidFill>
                  <a:srgbClr val="1942A6"/>
                </a:solidFill>
              </a:rPr>
              <a:t>10 MINS</a:t>
            </a:r>
            <a:endParaRPr lang="en-US" b="1" dirty="0">
              <a:solidFill>
                <a:srgbClr val="1942A6"/>
              </a:solidFill>
            </a:endParaRPr>
          </a:p>
        </p:txBody>
      </p:sp>
      <p:sp>
        <p:nvSpPr>
          <p:cNvPr id="22" name="Oval 21">
            <a:extLst>
              <a:ext uri="{FF2B5EF4-FFF2-40B4-BE49-F238E27FC236}">
                <a16:creationId xmlns:a16="http://schemas.microsoft.com/office/drawing/2014/main" id="{7DA28DFB-6687-40EB-91B4-B92C61DA375F}"/>
              </a:ext>
            </a:extLst>
          </p:cNvPr>
          <p:cNvSpPr/>
          <p:nvPr/>
        </p:nvSpPr>
        <p:spPr>
          <a:xfrm>
            <a:off x="10561111" y="3722973"/>
            <a:ext cx="1295400" cy="1295399"/>
          </a:xfrm>
          <a:prstGeom prst="ellipse">
            <a:avLst/>
          </a:prstGeom>
          <a:solidFill>
            <a:schemeClr val="bg1"/>
          </a:solidFill>
          <a:ln w="76200">
            <a:solidFill>
              <a:srgbClr val="1942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rgbClr val="FF0000"/>
                </a:solidFill>
              </a:ln>
              <a:solidFill>
                <a:srgbClr val="1942A6"/>
              </a:solidFill>
            </a:endParaRPr>
          </a:p>
        </p:txBody>
      </p:sp>
      <p:pic>
        <p:nvPicPr>
          <p:cNvPr id="23" name="Picture 22" descr="Logo&#10;&#10;Description automatically generated">
            <a:extLst>
              <a:ext uri="{FF2B5EF4-FFF2-40B4-BE49-F238E27FC236}">
                <a16:creationId xmlns:a16="http://schemas.microsoft.com/office/drawing/2014/main" id="{F8A55F14-20D5-4021-A368-EA8E0F45E74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590657" y="3837273"/>
            <a:ext cx="1242552" cy="878200"/>
          </a:xfrm>
          <a:prstGeom prst="rect">
            <a:avLst/>
          </a:prstGeom>
        </p:spPr>
      </p:pic>
      <p:sp>
        <p:nvSpPr>
          <p:cNvPr id="24" name="TextBox 23">
            <a:extLst>
              <a:ext uri="{FF2B5EF4-FFF2-40B4-BE49-F238E27FC236}">
                <a16:creationId xmlns:a16="http://schemas.microsoft.com/office/drawing/2014/main" id="{97D20BEB-15F7-49DD-B347-52DDA432BF53}"/>
              </a:ext>
            </a:extLst>
          </p:cNvPr>
          <p:cNvSpPr txBox="1"/>
          <p:nvPr/>
        </p:nvSpPr>
        <p:spPr>
          <a:xfrm>
            <a:off x="10782106" y="5018372"/>
            <a:ext cx="878767" cy="369332"/>
          </a:xfrm>
          <a:prstGeom prst="rect">
            <a:avLst/>
          </a:prstGeom>
          <a:noFill/>
        </p:spPr>
        <p:txBody>
          <a:bodyPr wrap="none" rtlCol="0">
            <a:spAutoFit/>
          </a:bodyPr>
          <a:lstStyle/>
          <a:p>
            <a:r>
              <a:rPr lang="en-CA" b="1" dirty="0">
                <a:solidFill>
                  <a:srgbClr val="1942A6"/>
                </a:solidFill>
              </a:rPr>
              <a:t>5 MINS</a:t>
            </a:r>
            <a:endParaRPr lang="en-US" b="1" dirty="0">
              <a:solidFill>
                <a:srgbClr val="1942A6"/>
              </a:solidFill>
            </a:endParaRPr>
          </a:p>
        </p:txBody>
      </p:sp>
    </p:spTree>
    <p:extLst>
      <p:ext uri="{BB962C8B-B14F-4D97-AF65-F5344CB8AC3E}">
        <p14:creationId xmlns:p14="http://schemas.microsoft.com/office/powerpoint/2010/main" val="1356812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1" y="1633727"/>
            <a:ext cx="5226463" cy="1515873"/>
            <a:chOff x="544021" y="1501647"/>
            <a:chExt cx="5226463" cy="1515873"/>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1" y="1501647"/>
              <a:ext cx="5226463" cy="132343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MULTIPLE LINEAR REGRESSION 101</a:t>
              </a:r>
            </a:p>
          </p:txBody>
        </p:sp>
        <p:cxnSp>
          <p:nvCxnSpPr>
            <p:cNvPr id="5" name="Прямая соединительная линия 4"/>
            <p:cNvCxnSpPr/>
            <p:nvPr/>
          </p:nvCxnSpPr>
          <p:spPr>
            <a:xfrm>
              <a:off x="544022" y="3017520"/>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20222" y="4170263"/>
            <a:ext cx="1222548" cy="228600"/>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1690370" y="447385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4086870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421867" y="250838"/>
            <a:ext cx="9803586" cy="523220"/>
          </a:xfrm>
          <a:prstGeom prst="rect">
            <a:avLst/>
          </a:prstGeom>
        </p:spPr>
        <p:txBody>
          <a:bodyPr wrap="square">
            <a:spAutoFit/>
          </a:bodyPr>
          <a:lstStyle/>
          <a:p>
            <a:pPr>
              <a:buClrTx/>
            </a:pPr>
            <a:r>
              <a:rPr lang="en-CA" sz="2800" b="1" kern="1200" dirty="0">
                <a:solidFill>
                  <a:srgbClr val="FF9900"/>
                </a:solidFill>
                <a:latin typeface="Montserrat" charset="0"/>
                <a:ea typeface="+mn-ea"/>
                <a:cs typeface="+mn-cs"/>
              </a:rPr>
              <a:t>RECALL SIMPLE LINEAR REGRESSION?</a:t>
            </a:r>
          </a:p>
        </p:txBody>
      </p:sp>
      <p:sp>
        <p:nvSpPr>
          <p:cNvPr id="7" name="Content Placeholder 2"/>
          <p:cNvSpPr txBox="1">
            <a:spLocks/>
          </p:cNvSpPr>
          <p:nvPr/>
        </p:nvSpPr>
        <p:spPr>
          <a:xfrm>
            <a:off x="759597" y="1264643"/>
            <a:ext cx="9813720"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CA" sz="2000" dirty="0">
                <a:latin typeface="Montserrat" charset="0"/>
                <a:ea typeface="Montserrat" charset="0"/>
                <a:cs typeface="Montserrat" charset="0"/>
              </a:rPr>
              <a:t>Goal is to obtain a relationship (model) between two variables only such as age and insurance cost for example.</a:t>
            </a:r>
          </a:p>
        </p:txBody>
      </p:sp>
      <p:sp>
        <p:nvSpPr>
          <p:cNvPr id="8" name="Slide Number Placeholder 4"/>
          <p:cNvSpPr>
            <a:spLocks noGrp="1"/>
          </p:cNvSpPr>
          <p:nvPr>
            <p:ph type="sldNum" sz="quarter" idx="12"/>
          </p:nvPr>
        </p:nvSpPr>
        <p:spPr>
          <a:xfrm>
            <a:off x="8610600" y="6356350"/>
            <a:ext cx="2743200" cy="365125"/>
          </a:xfrm>
        </p:spPr>
        <p:txBody>
          <a:bodyPr/>
          <a:lstStyle/>
          <a:p>
            <a:fld id="{B6F15528-21DE-4FAA-801E-634DDDAF4B2B}" type="slidenum">
              <a:rPr lang="en-US" smtClean="0"/>
              <a:pPr/>
              <a:t>9</a:t>
            </a:fld>
            <a:endParaRPr lang="en-US"/>
          </a:p>
        </p:txBody>
      </p:sp>
      <p:sp>
        <p:nvSpPr>
          <p:cNvPr id="63" name="Content Placeholder 2"/>
          <p:cNvSpPr txBox="1">
            <a:spLocks/>
          </p:cNvSpPr>
          <p:nvPr/>
        </p:nvSpPr>
        <p:spPr>
          <a:xfrm>
            <a:off x="1409700" y="1573394"/>
            <a:ext cx="8534400" cy="302516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CA" sz="2000" dirty="0"/>
          </a:p>
        </p:txBody>
      </p:sp>
      <mc:AlternateContent xmlns:mc="http://schemas.openxmlformats.org/markup-compatibility/2006" xmlns:a14="http://schemas.microsoft.com/office/drawing/2010/main">
        <mc:Choice Requires="a14">
          <p:sp>
            <p:nvSpPr>
              <p:cNvPr id="64" name="TextBox 63"/>
              <p:cNvSpPr txBox="1"/>
              <p:nvPr/>
            </p:nvSpPr>
            <p:spPr>
              <a:xfrm>
                <a:off x="6448703" y="2886154"/>
                <a:ext cx="2861168"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CA" sz="3600" b="0" i="1" smtClean="0">
                          <a:latin typeface="Cambria Math" panose="02040503050406030204" pitchFamily="18" charset="0"/>
                        </a:rPr>
                        <m:t>𝑦</m:t>
                      </m:r>
                      <m:r>
                        <a:rPr lang="en-CA" sz="3600" b="0" i="1" smtClean="0">
                          <a:latin typeface="Cambria Math" panose="02040503050406030204" pitchFamily="18" charset="0"/>
                        </a:rPr>
                        <m:t>=</m:t>
                      </m:r>
                      <m:r>
                        <a:rPr lang="en-CA" sz="3600" b="0" i="1" smtClean="0">
                          <a:latin typeface="Cambria Math" panose="02040503050406030204" pitchFamily="18" charset="0"/>
                        </a:rPr>
                        <m:t>𝑏</m:t>
                      </m:r>
                      <m:r>
                        <a:rPr lang="en-CA" sz="3600" b="0" i="1" smtClean="0">
                          <a:latin typeface="Cambria Math" panose="02040503050406030204" pitchFamily="18" charset="0"/>
                        </a:rPr>
                        <m:t>+</m:t>
                      </m:r>
                      <m:r>
                        <a:rPr lang="en-CA" sz="3600" b="0" i="1" smtClean="0">
                          <a:latin typeface="Cambria Math" panose="02040503050406030204" pitchFamily="18" charset="0"/>
                        </a:rPr>
                        <m:t>𝑚</m:t>
                      </m:r>
                      <m:r>
                        <a:rPr lang="en-CA" sz="3600" b="0" i="1" smtClean="0">
                          <a:latin typeface="Cambria Math" panose="02040503050406030204" pitchFamily="18" charset="0"/>
                        </a:rPr>
                        <m:t>∗</m:t>
                      </m:r>
                      <m:r>
                        <a:rPr lang="en-CA" sz="3600" b="0" i="1" smtClean="0">
                          <a:latin typeface="Cambria Math" panose="02040503050406030204" pitchFamily="18" charset="0"/>
                        </a:rPr>
                        <m:t>𝑥</m:t>
                      </m:r>
                    </m:oMath>
                  </m:oMathPara>
                </a14:m>
                <a:endParaRPr lang="en-CA" sz="3600" dirty="0"/>
              </a:p>
            </p:txBody>
          </p:sp>
        </mc:Choice>
        <mc:Fallback xmlns="">
          <p:sp>
            <p:nvSpPr>
              <p:cNvPr id="64" name="TextBox 63"/>
              <p:cNvSpPr txBox="1">
                <a:spLocks noRot="1" noChangeAspect="1" noMove="1" noResize="1" noEditPoints="1" noAdjustHandles="1" noChangeArrowheads="1" noChangeShapeType="1" noTextEdit="1"/>
              </p:cNvSpPr>
              <p:nvPr/>
            </p:nvSpPr>
            <p:spPr>
              <a:xfrm>
                <a:off x="6448703" y="2886154"/>
                <a:ext cx="2861168" cy="553998"/>
              </a:xfrm>
              <a:prstGeom prst="rect">
                <a:avLst/>
              </a:prstGeom>
              <a:blipFill rotWithShape="0">
                <a:blip r:embed="rId3"/>
                <a:stretch>
                  <a:fillRect/>
                </a:stretch>
              </a:blipFill>
            </p:spPr>
            <p:txBody>
              <a:bodyPr/>
              <a:lstStyle/>
              <a:p>
                <a:r>
                  <a:rPr lang="en-CA">
                    <a:noFill/>
                  </a:rPr>
                  <a:t> </a:t>
                </a:r>
              </a:p>
            </p:txBody>
          </p:sp>
        </mc:Fallback>
      </mc:AlternateContent>
      <p:cxnSp>
        <p:nvCxnSpPr>
          <p:cNvPr id="65" name="Straight Arrow Connector 64"/>
          <p:cNvCxnSpPr/>
          <p:nvPr/>
        </p:nvCxnSpPr>
        <p:spPr>
          <a:xfrm flipV="1">
            <a:off x="1618684" y="5479239"/>
            <a:ext cx="3907020" cy="25073"/>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p:nvPr/>
        </p:nvCxnSpPr>
        <p:spPr>
          <a:xfrm flipH="1" flipV="1">
            <a:off x="1595250" y="2565400"/>
            <a:ext cx="54092" cy="2961940"/>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sp>
        <p:nvSpPr>
          <p:cNvPr id="67" name="Oval 66"/>
          <p:cNvSpPr/>
          <p:nvPr/>
        </p:nvSpPr>
        <p:spPr>
          <a:xfrm>
            <a:off x="2323088" y="4290297"/>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8" name="Oval 67"/>
          <p:cNvSpPr/>
          <p:nvPr/>
        </p:nvSpPr>
        <p:spPr>
          <a:xfrm>
            <a:off x="2804780" y="3987298"/>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Oval 68"/>
          <p:cNvSpPr/>
          <p:nvPr/>
        </p:nvSpPr>
        <p:spPr>
          <a:xfrm>
            <a:off x="3065713" y="4367679"/>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0" name="Oval 69"/>
          <p:cNvSpPr/>
          <p:nvPr/>
        </p:nvSpPr>
        <p:spPr>
          <a:xfrm>
            <a:off x="5953863" y="2848229"/>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1" name="Oval 70"/>
          <p:cNvSpPr/>
          <p:nvPr/>
        </p:nvSpPr>
        <p:spPr>
          <a:xfrm>
            <a:off x="3495756" y="3441840"/>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2" name="Oval 71"/>
          <p:cNvSpPr/>
          <p:nvPr/>
        </p:nvSpPr>
        <p:spPr>
          <a:xfrm>
            <a:off x="3495757" y="2955066"/>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3" name="Oval 72"/>
          <p:cNvSpPr/>
          <p:nvPr/>
        </p:nvSpPr>
        <p:spPr>
          <a:xfrm>
            <a:off x="4235337" y="3113301"/>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4" name="Oval 73"/>
          <p:cNvSpPr/>
          <p:nvPr/>
        </p:nvSpPr>
        <p:spPr>
          <a:xfrm>
            <a:off x="4377436" y="3619506"/>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5" name="Oval 74"/>
          <p:cNvSpPr/>
          <p:nvPr/>
        </p:nvSpPr>
        <p:spPr>
          <a:xfrm>
            <a:off x="4974914" y="2529387"/>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6" name="Oval 75"/>
          <p:cNvSpPr/>
          <p:nvPr/>
        </p:nvSpPr>
        <p:spPr>
          <a:xfrm>
            <a:off x="3933240" y="4020347"/>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7" name="Oval 76"/>
          <p:cNvSpPr/>
          <p:nvPr/>
        </p:nvSpPr>
        <p:spPr>
          <a:xfrm>
            <a:off x="5525704" y="2347057"/>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8" name="Oval 77"/>
          <p:cNvSpPr/>
          <p:nvPr/>
        </p:nvSpPr>
        <p:spPr>
          <a:xfrm>
            <a:off x="4974915" y="3119784"/>
            <a:ext cx="284199" cy="300118"/>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9" name="TextBox 78"/>
          <p:cNvSpPr txBox="1"/>
          <p:nvPr/>
        </p:nvSpPr>
        <p:spPr>
          <a:xfrm>
            <a:off x="2015412" y="5526410"/>
            <a:ext cx="4080588" cy="461665"/>
          </a:xfrm>
          <a:prstGeom prst="rect">
            <a:avLst/>
          </a:prstGeom>
          <a:noFill/>
        </p:spPr>
        <p:txBody>
          <a:bodyPr wrap="square" rtlCol="0">
            <a:spAutoFit/>
          </a:bodyPr>
          <a:lstStyle/>
          <a:p>
            <a:r>
              <a:rPr lang="en-CA" sz="2400" b="1" dirty="0"/>
              <a:t>ENGINE SIZE</a:t>
            </a:r>
          </a:p>
        </p:txBody>
      </p:sp>
      <p:sp>
        <p:nvSpPr>
          <p:cNvPr id="80" name="TextBox 79"/>
          <p:cNvSpPr txBox="1"/>
          <p:nvPr/>
        </p:nvSpPr>
        <p:spPr>
          <a:xfrm rot="16200000">
            <a:off x="129056" y="3604285"/>
            <a:ext cx="2340705" cy="461665"/>
          </a:xfrm>
          <a:prstGeom prst="rect">
            <a:avLst/>
          </a:prstGeom>
          <a:noFill/>
        </p:spPr>
        <p:txBody>
          <a:bodyPr wrap="none" rtlCol="0">
            <a:spAutoFit/>
          </a:bodyPr>
          <a:lstStyle/>
          <a:p>
            <a:r>
              <a:rPr lang="en-CA" sz="2400" b="1" dirty="0"/>
              <a:t>CAR PRICE ($)</a:t>
            </a:r>
          </a:p>
        </p:txBody>
      </p:sp>
      <p:cxnSp>
        <p:nvCxnSpPr>
          <p:cNvPr id="81" name="Straight Connector 80"/>
          <p:cNvCxnSpPr/>
          <p:nvPr/>
        </p:nvCxnSpPr>
        <p:spPr>
          <a:xfrm flipH="1">
            <a:off x="1670137" y="2497116"/>
            <a:ext cx="4481472" cy="2466465"/>
          </a:xfrm>
          <a:prstGeom prst="line">
            <a:avLst/>
          </a:prstGeom>
          <a:ln w="57150">
            <a:solidFill>
              <a:srgbClr val="A5D9E7"/>
            </a:solidFill>
          </a:ln>
        </p:spPr>
        <p:style>
          <a:lnRef idx="1">
            <a:schemeClr val="accent1"/>
          </a:lnRef>
          <a:fillRef idx="0">
            <a:schemeClr val="accent1"/>
          </a:fillRef>
          <a:effectRef idx="0">
            <a:schemeClr val="accent1"/>
          </a:effectRef>
          <a:fontRef idx="minor">
            <a:schemeClr val="tx1"/>
          </a:fontRef>
        </p:style>
      </p:cxnSp>
      <p:cxnSp>
        <p:nvCxnSpPr>
          <p:cNvPr id="82" name="Curved Connector 81"/>
          <p:cNvCxnSpPr/>
          <p:nvPr/>
        </p:nvCxnSpPr>
        <p:spPr>
          <a:xfrm rot="5400000" flipH="1" flipV="1">
            <a:off x="5633985" y="3696729"/>
            <a:ext cx="1216903" cy="868401"/>
          </a:xfrm>
          <a:prstGeom prst="curvedConnector3">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3" name="TextBox 82"/>
          <p:cNvSpPr txBox="1"/>
          <p:nvPr/>
        </p:nvSpPr>
        <p:spPr>
          <a:xfrm>
            <a:off x="4665391" y="4706980"/>
            <a:ext cx="2558713" cy="584775"/>
          </a:xfrm>
          <a:prstGeom prst="rect">
            <a:avLst/>
          </a:prstGeom>
          <a:noFill/>
        </p:spPr>
        <p:txBody>
          <a:bodyPr wrap="none" rtlCol="0">
            <a:spAutoFit/>
          </a:bodyPr>
          <a:lstStyle/>
          <a:p>
            <a:pPr algn="ctr"/>
            <a:r>
              <a:rPr lang="en-CA" sz="1600" b="1" dirty="0">
                <a:solidFill>
                  <a:schemeClr val="tx1"/>
                </a:solidFill>
              </a:rPr>
              <a:t>DEPENDANT VARIABLE</a:t>
            </a:r>
          </a:p>
          <a:p>
            <a:pPr algn="ctr"/>
            <a:r>
              <a:rPr lang="en-CA" sz="1600" b="1" dirty="0">
                <a:solidFill>
                  <a:schemeClr val="tx1"/>
                </a:solidFill>
              </a:rPr>
              <a:t>CAR PRICE ($)</a:t>
            </a:r>
          </a:p>
        </p:txBody>
      </p:sp>
      <p:cxnSp>
        <p:nvCxnSpPr>
          <p:cNvPr id="84" name="Curved Connector 83"/>
          <p:cNvCxnSpPr/>
          <p:nvPr/>
        </p:nvCxnSpPr>
        <p:spPr>
          <a:xfrm rot="5400000" flipH="1" flipV="1">
            <a:off x="8024318" y="3586147"/>
            <a:ext cx="1216903" cy="868401"/>
          </a:xfrm>
          <a:prstGeom prst="curvedConnector3">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7732878" y="4702322"/>
            <a:ext cx="2810385" cy="584775"/>
          </a:xfrm>
          <a:prstGeom prst="rect">
            <a:avLst/>
          </a:prstGeom>
          <a:noFill/>
        </p:spPr>
        <p:txBody>
          <a:bodyPr wrap="none" rtlCol="0">
            <a:spAutoFit/>
          </a:bodyPr>
          <a:lstStyle/>
          <a:p>
            <a:pPr algn="ctr"/>
            <a:r>
              <a:rPr lang="en-CA" sz="1600" b="1" dirty="0">
                <a:solidFill>
                  <a:schemeClr val="tx1"/>
                </a:solidFill>
              </a:rPr>
              <a:t>INDEPENDENT VARIABLE </a:t>
            </a:r>
          </a:p>
          <a:p>
            <a:pPr algn="ctr"/>
            <a:r>
              <a:rPr lang="en-CA" sz="1600" b="1" dirty="0">
                <a:solidFill>
                  <a:schemeClr val="tx1"/>
                </a:solidFill>
              </a:rPr>
              <a:t>ENGINE SIZE</a:t>
            </a:r>
          </a:p>
        </p:txBody>
      </p:sp>
      <p:sp>
        <p:nvSpPr>
          <p:cNvPr id="86" name="Rounded Rectangle 85"/>
          <p:cNvSpPr/>
          <p:nvPr/>
        </p:nvSpPr>
        <p:spPr>
          <a:xfrm>
            <a:off x="7277100" y="2886153"/>
            <a:ext cx="465941" cy="665551"/>
          </a:xfrm>
          <a:prstGeom prst="roundRect">
            <a:avLst/>
          </a:prstGeom>
          <a:noFill/>
          <a:ln w="571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7" name="Rounded Rectangle 86"/>
          <p:cNvSpPr/>
          <p:nvPr/>
        </p:nvSpPr>
        <p:spPr>
          <a:xfrm>
            <a:off x="8101280" y="2886153"/>
            <a:ext cx="507757" cy="665551"/>
          </a:xfrm>
          <a:prstGeom prst="roundRect">
            <a:avLst/>
          </a:prstGeom>
          <a:noFill/>
          <a:ln w="571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97" name="Curved Connector 96"/>
          <p:cNvCxnSpPr/>
          <p:nvPr/>
        </p:nvCxnSpPr>
        <p:spPr>
          <a:xfrm flipV="1">
            <a:off x="8572500" y="2096748"/>
            <a:ext cx="1274871" cy="773452"/>
          </a:xfrm>
          <a:prstGeom prst="curvedConnector3">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8" name="Curved Connector 97"/>
          <p:cNvCxnSpPr/>
          <p:nvPr/>
        </p:nvCxnSpPr>
        <p:spPr>
          <a:xfrm flipV="1">
            <a:off x="7581900" y="2029924"/>
            <a:ext cx="2029757" cy="820727"/>
          </a:xfrm>
          <a:prstGeom prst="curvedConnector3">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9" name="TextBox 98"/>
          <p:cNvSpPr txBox="1"/>
          <p:nvPr/>
        </p:nvSpPr>
        <p:spPr>
          <a:xfrm>
            <a:off x="9847371" y="1867393"/>
            <a:ext cx="1782860" cy="338554"/>
          </a:xfrm>
          <a:prstGeom prst="rect">
            <a:avLst/>
          </a:prstGeom>
          <a:noFill/>
        </p:spPr>
        <p:txBody>
          <a:bodyPr wrap="none" rtlCol="0">
            <a:spAutoFit/>
          </a:bodyPr>
          <a:lstStyle/>
          <a:p>
            <a:r>
              <a:rPr lang="en-CA" sz="1600" b="1" dirty="0">
                <a:solidFill>
                  <a:schemeClr val="tx1"/>
                </a:solidFill>
              </a:rPr>
              <a:t>MODEL! (GOAL)</a:t>
            </a:r>
          </a:p>
        </p:txBody>
      </p:sp>
    </p:spTree>
    <p:extLst>
      <p:ext uri="{BB962C8B-B14F-4D97-AF65-F5344CB8AC3E}">
        <p14:creationId xmlns:p14="http://schemas.microsoft.com/office/powerpoint/2010/main" val="1872473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1"/>
                                        </p:tgtEl>
                                        <p:attrNameLst>
                                          <p:attrName>style.visibility</p:attrName>
                                        </p:attrNameLst>
                                      </p:cBhvr>
                                      <p:to>
                                        <p:strVal val="visible"/>
                                      </p:to>
                                    </p:set>
                                    <p:anim calcmode="lin" valueType="num">
                                      <p:cBhvr additive="base">
                                        <p:cTn id="7" dur="500" fill="hold"/>
                                        <p:tgtEl>
                                          <p:spTgt spid="81"/>
                                        </p:tgtEl>
                                        <p:attrNameLst>
                                          <p:attrName>ppt_x</p:attrName>
                                        </p:attrNameLst>
                                      </p:cBhvr>
                                      <p:tavLst>
                                        <p:tav tm="0">
                                          <p:val>
                                            <p:strVal val="#ppt_x"/>
                                          </p:val>
                                        </p:tav>
                                        <p:tav tm="100000">
                                          <p:val>
                                            <p:strVal val="#ppt_x"/>
                                          </p:val>
                                        </p:tav>
                                      </p:tavLst>
                                    </p:anim>
                                    <p:anim calcmode="lin" valueType="num">
                                      <p:cBhvr additive="base">
                                        <p:cTn id="8" dur="500" fill="hold"/>
                                        <p:tgtEl>
                                          <p:spTgt spid="81"/>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64"/>
                                        </p:tgtEl>
                                        <p:attrNameLst>
                                          <p:attrName>style.visibility</p:attrName>
                                        </p:attrNameLst>
                                      </p:cBhvr>
                                      <p:to>
                                        <p:strVal val="visible"/>
                                      </p:to>
                                    </p:set>
                                    <p:animEffect transition="in" filter="fade">
                                      <p:cBhvr>
                                        <p:cTn id="11" dur="500"/>
                                        <p:tgtEl>
                                          <p:spTgt spid="6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86"/>
                                        </p:tgtEl>
                                        <p:attrNameLst>
                                          <p:attrName>style.visibility</p:attrName>
                                        </p:attrNameLst>
                                      </p:cBhvr>
                                      <p:to>
                                        <p:strVal val="visible"/>
                                      </p:to>
                                    </p:set>
                                    <p:anim calcmode="lin" valueType="num">
                                      <p:cBhvr additive="base">
                                        <p:cTn id="16" dur="500" fill="hold"/>
                                        <p:tgtEl>
                                          <p:spTgt spid="86"/>
                                        </p:tgtEl>
                                        <p:attrNameLst>
                                          <p:attrName>ppt_x</p:attrName>
                                        </p:attrNameLst>
                                      </p:cBhvr>
                                      <p:tavLst>
                                        <p:tav tm="0">
                                          <p:val>
                                            <p:strVal val="#ppt_x"/>
                                          </p:val>
                                        </p:tav>
                                        <p:tav tm="100000">
                                          <p:val>
                                            <p:strVal val="#ppt_x"/>
                                          </p:val>
                                        </p:tav>
                                      </p:tavLst>
                                    </p:anim>
                                    <p:anim calcmode="lin" valueType="num">
                                      <p:cBhvr additive="base">
                                        <p:cTn id="17" dur="500" fill="hold"/>
                                        <p:tgtEl>
                                          <p:spTgt spid="86"/>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87"/>
                                        </p:tgtEl>
                                        <p:attrNameLst>
                                          <p:attrName>style.visibility</p:attrName>
                                        </p:attrNameLst>
                                      </p:cBhvr>
                                      <p:to>
                                        <p:strVal val="visible"/>
                                      </p:to>
                                    </p:set>
                                    <p:anim calcmode="lin" valueType="num">
                                      <p:cBhvr additive="base">
                                        <p:cTn id="20" dur="500" fill="hold"/>
                                        <p:tgtEl>
                                          <p:spTgt spid="87"/>
                                        </p:tgtEl>
                                        <p:attrNameLst>
                                          <p:attrName>ppt_x</p:attrName>
                                        </p:attrNameLst>
                                      </p:cBhvr>
                                      <p:tavLst>
                                        <p:tav tm="0">
                                          <p:val>
                                            <p:strVal val="#ppt_x"/>
                                          </p:val>
                                        </p:tav>
                                        <p:tav tm="100000">
                                          <p:val>
                                            <p:strVal val="#ppt_x"/>
                                          </p:val>
                                        </p:tav>
                                      </p:tavLst>
                                    </p:anim>
                                    <p:anim calcmode="lin" valueType="num">
                                      <p:cBhvr additive="base">
                                        <p:cTn id="21" dur="500" fill="hold"/>
                                        <p:tgtEl>
                                          <p:spTgt spid="87"/>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98"/>
                                        </p:tgtEl>
                                        <p:attrNameLst>
                                          <p:attrName>style.visibility</p:attrName>
                                        </p:attrNameLst>
                                      </p:cBhvr>
                                      <p:to>
                                        <p:strVal val="visible"/>
                                      </p:to>
                                    </p:set>
                                    <p:anim calcmode="lin" valueType="num">
                                      <p:cBhvr additive="base">
                                        <p:cTn id="24" dur="500" fill="hold"/>
                                        <p:tgtEl>
                                          <p:spTgt spid="98"/>
                                        </p:tgtEl>
                                        <p:attrNameLst>
                                          <p:attrName>ppt_x</p:attrName>
                                        </p:attrNameLst>
                                      </p:cBhvr>
                                      <p:tavLst>
                                        <p:tav tm="0">
                                          <p:val>
                                            <p:strVal val="#ppt_x"/>
                                          </p:val>
                                        </p:tav>
                                        <p:tav tm="100000">
                                          <p:val>
                                            <p:strVal val="#ppt_x"/>
                                          </p:val>
                                        </p:tav>
                                      </p:tavLst>
                                    </p:anim>
                                    <p:anim calcmode="lin" valueType="num">
                                      <p:cBhvr additive="base">
                                        <p:cTn id="25" dur="500" fill="hold"/>
                                        <p:tgtEl>
                                          <p:spTgt spid="98"/>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97"/>
                                        </p:tgtEl>
                                        <p:attrNameLst>
                                          <p:attrName>style.visibility</p:attrName>
                                        </p:attrNameLst>
                                      </p:cBhvr>
                                      <p:to>
                                        <p:strVal val="visible"/>
                                      </p:to>
                                    </p:set>
                                    <p:anim calcmode="lin" valueType="num">
                                      <p:cBhvr additive="base">
                                        <p:cTn id="28" dur="500" fill="hold"/>
                                        <p:tgtEl>
                                          <p:spTgt spid="97"/>
                                        </p:tgtEl>
                                        <p:attrNameLst>
                                          <p:attrName>ppt_x</p:attrName>
                                        </p:attrNameLst>
                                      </p:cBhvr>
                                      <p:tavLst>
                                        <p:tav tm="0">
                                          <p:val>
                                            <p:strVal val="#ppt_x"/>
                                          </p:val>
                                        </p:tav>
                                        <p:tav tm="100000">
                                          <p:val>
                                            <p:strVal val="#ppt_x"/>
                                          </p:val>
                                        </p:tav>
                                      </p:tavLst>
                                    </p:anim>
                                    <p:anim calcmode="lin" valueType="num">
                                      <p:cBhvr additive="base">
                                        <p:cTn id="29" dur="500" fill="hold"/>
                                        <p:tgtEl>
                                          <p:spTgt spid="97"/>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99"/>
                                        </p:tgtEl>
                                        <p:attrNameLst>
                                          <p:attrName>style.visibility</p:attrName>
                                        </p:attrNameLst>
                                      </p:cBhvr>
                                      <p:to>
                                        <p:strVal val="visible"/>
                                      </p:to>
                                    </p:set>
                                    <p:anim calcmode="lin" valueType="num">
                                      <p:cBhvr additive="base">
                                        <p:cTn id="32" dur="500" fill="hold"/>
                                        <p:tgtEl>
                                          <p:spTgt spid="99"/>
                                        </p:tgtEl>
                                        <p:attrNameLst>
                                          <p:attrName>ppt_x</p:attrName>
                                        </p:attrNameLst>
                                      </p:cBhvr>
                                      <p:tavLst>
                                        <p:tav tm="0">
                                          <p:val>
                                            <p:strVal val="#ppt_x"/>
                                          </p:val>
                                        </p:tav>
                                        <p:tav tm="100000">
                                          <p:val>
                                            <p:strVal val="#ppt_x"/>
                                          </p:val>
                                        </p:tav>
                                      </p:tavLst>
                                    </p:anim>
                                    <p:anim calcmode="lin" valueType="num">
                                      <p:cBhvr additive="base">
                                        <p:cTn id="33" dur="500" fill="hold"/>
                                        <p:tgtEl>
                                          <p:spTgt spid="99"/>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82"/>
                                        </p:tgtEl>
                                        <p:attrNameLst>
                                          <p:attrName>style.visibility</p:attrName>
                                        </p:attrNameLst>
                                      </p:cBhvr>
                                      <p:to>
                                        <p:strVal val="visible"/>
                                      </p:to>
                                    </p:set>
                                    <p:anim calcmode="lin" valueType="num">
                                      <p:cBhvr additive="base">
                                        <p:cTn id="36" dur="500" fill="hold"/>
                                        <p:tgtEl>
                                          <p:spTgt spid="82"/>
                                        </p:tgtEl>
                                        <p:attrNameLst>
                                          <p:attrName>ppt_x</p:attrName>
                                        </p:attrNameLst>
                                      </p:cBhvr>
                                      <p:tavLst>
                                        <p:tav tm="0">
                                          <p:val>
                                            <p:strVal val="#ppt_x"/>
                                          </p:val>
                                        </p:tav>
                                        <p:tav tm="100000">
                                          <p:val>
                                            <p:strVal val="#ppt_x"/>
                                          </p:val>
                                        </p:tav>
                                      </p:tavLst>
                                    </p:anim>
                                    <p:anim calcmode="lin" valueType="num">
                                      <p:cBhvr additive="base">
                                        <p:cTn id="37" dur="500" fill="hold"/>
                                        <p:tgtEl>
                                          <p:spTgt spid="82"/>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83"/>
                                        </p:tgtEl>
                                        <p:attrNameLst>
                                          <p:attrName>style.visibility</p:attrName>
                                        </p:attrNameLst>
                                      </p:cBhvr>
                                      <p:to>
                                        <p:strVal val="visible"/>
                                      </p:to>
                                    </p:set>
                                    <p:anim calcmode="lin" valueType="num">
                                      <p:cBhvr additive="base">
                                        <p:cTn id="40" dur="500" fill="hold"/>
                                        <p:tgtEl>
                                          <p:spTgt spid="83"/>
                                        </p:tgtEl>
                                        <p:attrNameLst>
                                          <p:attrName>ppt_x</p:attrName>
                                        </p:attrNameLst>
                                      </p:cBhvr>
                                      <p:tavLst>
                                        <p:tav tm="0">
                                          <p:val>
                                            <p:strVal val="#ppt_x"/>
                                          </p:val>
                                        </p:tav>
                                        <p:tav tm="100000">
                                          <p:val>
                                            <p:strVal val="#ppt_x"/>
                                          </p:val>
                                        </p:tav>
                                      </p:tavLst>
                                    </p:anim>
                                    <p:anim calcmode="lin" valueType="num">
                                      <p:cBhvr additive="base">
                                        <p:cTn id="41" dur="500" fill="hold"/>
                                        <p:tgtEl>
                                          <p:spTgt spid="83"/>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85"/>
                                        </p:tgtEl>
                                        <p:attrNameLst>
                                          <p:attrName>style.visibility</p:attrName>
                                        </p:attrNameLst>
                                      </p:cBhvr>
                                      <p:to>
                                        <p:strVal val="visible"/>
                                      </p:to>
                                    </p:set>
                                    <p:anim calcmode="lin" valueType="num">
                                      <p:cBhvr additive="base">
                                        <p:cTn id="44" dur="500" fill="hold"/>
                                        <p:tgtEl>
                                          <p:spTgt spid="85"/>
                                        </p:tgtEl>
                                        <p:attrNameLst>
                                          <p:attrName>ppt_x</p:attrName>
                                        </p:attrNameLst>
                                      </p:cBhvr>
                                      <p:tavLst>
                                        <p:tav tm="0">
                                          <p:val>
                                            <p:strVal val="#ppt_x"/>
                                          </p:val>
                                        </p:tav>
                                        <p:tav tm="100000">
                                          <p:val>
                                            <p:strVal val="#ppt_x"/>
                                          </p:val>
                                        </p:tav>
                                      </p:tavLst>
                                    </p:anim>
                                    <p:anim calcmode="lin" valueType="num">
                                      <p:cBhvr additive="base">
                                        <p:cTn id="45" dur="500" fill="hold"/>
                                        <p:tgtEl>
                                          <p:spTgt spid="85"/>
                                        </p:tgtEl>
                                        <p:attrNameLst>
                                          <p:attrName>ppt_y</p:attrName>
                                        </p:attrNameLst>
                                      </p:cBhvr>
                                      <p:tavLst>
                                        <p:tav tm="0">
                                          <p:val>
                                            <p:strVal val="1+#ppt_h/2"/>
                                          </p:val>
                                        </p:tav>
                                        <p:tav tm="100000">
                                          <p:val>
                                            <p:strVal val="#ppt_y"/>
                                          </p:val>
                                        </p:tav>
                                      </p:tavLst>
                                    </p:anim>
                                  </p:childTnLst>
                                </p:cTn>
                              </p:par>
                              <p:par>
                                <p:cTn id="46" presetID="2" presetClass="entr" presetSubtype="4" fill="hold" nodeType="withEffect">
                                  <p:stCondLst>
                                    <p:cond delay="0"/>
                                  </p:stCondLst>
                                  <p:childTnLst>
                                    <p:set>
                                      <p:cBhvr>
                                        <p:cTn id="47" dur="1" fill="hold">
                                          <p:stCondLst>
                                            <p:cond delay="0"/>
                                          </p:stCondLst>
                                        </p:cTn>
                                        <p:tgtEl>
                                          <p:spTgt spid="84"/>
                                        </p:tgtEl>
                                        <p:attrNameLst>
                                          <p:attrName>style.visibility</p:attrName>
                                        </p:attrNameLst>
                                      </p:cBhvr>
                                      <p:to>
                                        <p:strVal val="visible"/>
                                      </p:to>
                                    </p:set>
                                    <p:anim calcmode="lin" valueType="num">
                                      <p:cBhvr additive="base">
                                        <p:cTn id="48" dur="500" fill="hold"/>
                                        <p:tgtEl>
                                          <p:spTgt spid="84"/>
                                        </p:tgtEl>
                                        <p:attrNameLst>
                                          <p:attrName>ppt_x</p:attrName>
                                        </p:attrNameLst>
                                      </p:cBhvr>
                                      <p:tavLst>
                                        <p:tav tm="0">
                                          <p:val>
                                            <p:strVal val="#ppt_x"/>
                                          </p:val>
                                        </p:tav>
                                        <p:tav tm="100000">
                                          <p:val>
                                            <p:strVal val="#ppt_x"/>
                                          </p:val>
                                        </p:tav>
                                      </p:tavLst>
                                    </p:anim>
                                    <p:anim calcmode="lin" valueType="num">
                                      <p:cBhvr additive="base">
                                        <p:cTn id="49" dur="500" fill="hold"/>
                                        <p:tgtEl>
                                          <p:spTgt spid="8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83" grpId="0"/>
      <p:bldP spid="85" grpId="0"/>
      <p:bldP spid="86" grpId="0" animBg="1"/>
      <p:bldP spid="87" grpId="0" animBg="1"/>
      <p:bldP spid="99" grpId="0"/>
    </p:bldLst>
  </p:timing>
</p:sld>
</file>

<file path=ppt/theme/theme1.xml><?xml version="1.0" encoding="utf-8"?>
<a:theme xmlns:a="http://schemas.openxmlformats.org/drawingml/2006/main" name="1_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Тема Offic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2826</TotalTime>
  <Words>1776</Words>
  <Application>Microsoft Office PowerPoint</Application>
  <PresentationFormat>Widescreen</PresentationFormat>
  <Paragraphs>213</Paragraphs>
  <Slides>36</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36</vt:i4>
      </vt:variant>
    </vt:vector>
  </HeadingPairs>
  <TitlesOfParts>
    <vt:vector size="46" baseType="lpstr">
      <vt:lpstr>Calibri Light</vt:lpstr>
      <vt:lpstr>Montserrat</vt:lpstr>
      <vt:lpstr>arial</vt:lpstr>
      <vt:lpstr>Courier New</vt:lpstr>
      <vt:lpstr>Montserrat SemiBold</vt:lpstr>
      <vt:lpstr>Calibri</vt:lpstr>
      <vt:lpstr>Cambria Math</vt:lpstr>
      <vt:lpstr>arial</vt:lpstr>
      <vt:lpstr>1_Тема Office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Dr.Ryan</dc:creator>
  <cp:lastModifiedBy>ryanahmedaly@outlook.com</cp:lastModifiedBy>
  <cp:revision>296</cp:revision>
  <dcterms:modified xsi:type="dcterms:W3CDTF">2022-04-18T03:47:43Z</dcterms:modified>
</cp:coreProperties>
</file>